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notesMasterIdLst>
    <p:notesMasterId r:id="rId27"/>
  </p:notesMasterIdLst>
  <p:sldIdLst>
    <p:sldId id="288" r:id="rId2"/>
    <p:sldId id="315" r:id="rId3"/>
    <p:sldId id="262" r:id="rId4"/>
    <p:sldId id="316" r:id="rId5"/>
    <p:sldId id="318" r:id="rId6"/>
    <p:sldId id="290" r:id="rId7"/>
    <p:sldId id="269" r:id="rId8"/>
    <p:sldId id="270" r:id="rId9"/>
    <p:sldId id="291" r:id="rId10"/>
    <p:sldId id="256" r:id="rId11"/>
    <p:sldId id="319" r:id="rId12"/>
    <p:sldId id="260" r:id="rId13"/>
    <p:sldId id="289" r:id="rId14"/>
    <p:sldId id="266" r:id="rId15"/>
    <p:sldId id="273" r:id="rId16"/>
    <p:sldId id="274" r:id="rId17"/>
    <p:sldId id="275" r:id="rId18"/>
    <p:sldId id="276" r:id="rId19"/>
    <p:sldId id="294" r:id="rId20"/>
    <p:sldId id="280" r:id="rId21"/>
    <p:sldId id="281" r:id="rId22"/>
    <p:sldId id="282" r:id="rId23"/>
    <p:sldId id="283" r:id="rId24"/>
    <p:sldId id="320" r:id="rId25"/>
    <p:sldId id="311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F3FF"/>
    <a:srgbClr val="DCB9FF"/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6374" autoAdjust="0"/>
  </p:normalViewPr>
  <p:slideViewPr>
    <p:cSldViewPr snapToGrid="0" showGuides="1">
      <p:cViewPr varScale="1">
        <p:scale>
          <a:sx n="107" d="100"/>
          <a:sy n="107" d="100"/>
        </p:scale>
        <p:origin x="672" y="78"/>
      </p:cViewPr>
      <p:guideLst>
        <p:guide orient="horz" pos="2160"/>
        <p:guide pos="386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0E1F1E-00FF-4260-8010-414655F37EB7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1F1D1E-A0B8-4AF5-AAD2-15B850289F50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74341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1F1D1E-A0B8-4AF5-AAD2-15B850289F50}" type="slidenum">
              <a:rPr lang="ru-RU" smtClean="0"/>
              <a:t>7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270538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1F1D1E-A0B8-4AF5-AAD2-15B850289F50}" type="slidenum">
              <a:rPr lang="ru-RU" smtClean="0"/>
              <a:t>8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62219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/>
              <a:t>В упомянутом выше примере важна еще одна деталь — запрос вырос из интереса ребенка, из желания меньше переживать перед контрольными работами. В школе ребенок в принципе довольно мало выбирает, обычно мы задаем ему направление, конкретный материал для изучения. </a:t>
            </a:r>
            <a:r>
              <a:rPr lang="ru-RU" b="1" dirty="0"/>
              <a:t>Делая проект, ребенок может выбрать, о чем он хочет узнать, в какой вопрос углубиться, на чем сосредоточиться.</a:t>
            </a:r>
            <a:r>
              <a:rPr lang="ru-RU" dirty="0"/>
              <a:t> </a:t>
            </a:r>
          </a:p>
          <a:p>
            <a:r>
              <a:rPr lang="ru-RU" dirty="0"/>
              <a:t>В частности, например, т.н. мягкие навыки, которые помогают в любой деятельности достигать результата более эффективно. В проектной работе часто развиваются навыки коммуникации, когда ребенок проводит опросы одноклассников или берет интервью у внешних экспертов. </a:t>
            </a:r>
          </a:p>
          <a:p>
            <a:r>
              <a:rPr lang="ru-RU" dirty="0"/>
              <a:t>То же самое можно сказать про навыки самоорганизации: делая проект, ребенок вынужден планировать свою работу, распределять ресурсы. Для многих это может стать в принципе первым опытом, где нужно что-то спланировать, и часто этот опыт не очень удачный. Но важно попробовать, сделать, посмотреть, что получилось, сделать выводы на будущее. </a:t>
            </a:r>
            <a:r>
              <a:rPr lang="ru-RU" b="1" dirty="0"/>
              <a:t>И проект в этом смысле очень удачная форма, чтобы узнать что-то про себя, увидеть на конкретном примере и попробовать в следующий раз сделать иначе.</a:t>
            </a:r>
            <a:r>
              <a:rPr lang="ru-RU" dirty="0"/>
              <a:t>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1F1D1E-A0B8-4AF5-AAD2-15B850289F50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69828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0932E5A-8FEA-445F-A1BC-A262358768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1E655D6-0B76-43AA-B104-11E937CDDBD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60C34EE-4FB6-4E40-921D-ECFE2E208F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C79153D-6FC7-42FD-BB95-F5264153EC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6ACE9C4-21F2-45A8-9C5E-E2C60ACC7D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226751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C4B2C2-23D5-4D11-B015-DFCC55A47A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9284D2D-D8CD-495B-8C1D-4FAF811DA56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D5237FA-62D6-43D2-A264-415FBFB5B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59BD82F-7FCB-4781-AC9B-C70E45479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E78D109-6DCC-448A-8DE5-CE874D067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9621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537CB30D-0C51-4BB1-8869-1A01C1F2216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0BB2B16-BCE4-4A08-8C40-E67C20AD91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853F1BA-2E04-402B-A2D8-1F0FBD624B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9CDADA4-2500-42C5-9F02-B9A85D550E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4476C39-3F89-401F-BA2F-D5B29CD1A3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481009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67EBB2-2A02-42B6-AB66-29B965F31E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482ECAC-8283-4381-A39D-D25F54D6FFE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347921D-C3E1-4E39-BC72-A5246CDBE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41812E9-DD51-4737-8A4D-5D506C9F64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50BBFD5-2C02-44DE-AB73-AD7E950AA5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91705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8B04DF7-9CD2-4B25-9C7B-537947628C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9882285-8E6D-4516-9F52-E5A431154BD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173A7B-6207-4104-B7B7-D0FB169550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0B99795-26F3-4C7A-A19A-DD097120BB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69219D7-74D5-464B-9FA6-EDFE14D887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19385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6D8831-1F01-4E43-92CF-A9FE7C0C97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AC7813AD-A128-4468-84FF-D038D92396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7D9B412-0276-409C-BB32-477D31BDBE3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5CD1A4F-531C-42F7-BE63-F721123D0D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D19D7EE-88CB-4D81-BCEF-B68300FCA3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504AEAD-058A-4156-B690-A11E3DC3E1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60151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DBFC63A-3BB7-4CCC-99A2-989A9A091E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CA100A0-E86B-446C-BEFB-2AF60E3361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A7B747C2-ABCD-49D7-8852-C1C83F6EE5C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0EAC069-D9F3-4D21-81E0-A938B173AC3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AC71057-01FA-4CA3-A0FB-AB4F68C33B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9FFC54A8-15A0-4296-A3CA-E5176441E4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2B6ADA98-EE1E-4E8A-84A3-C687D8770F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72E2136-0749-4477-87DE-2C91B041A0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37706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7D094F6-FD83-4D9D-9AF1-B29A49D703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DF971098-09BB-46C7-BB54-784C99BD2E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35EC29CC-6B4A-4CC8-B832-DFD72FE96F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079729A-4312-4A62-87C9-8DF13719F8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523510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28534F6B-2EBC-4B38-A175-C5FD8A4C13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C37FDFCA-5552-4DDB-AE18-0F6F7D19FC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AFE7825D-9B48-48E6-BD1F-74940AD6F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553329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5AA7A46-AFDD-4017-AFF6-6B07C9136A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E532497-25EC-4603-8E5A-181125F92B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2F5CD26-EDCF-468B-B9A0-5A84C068BD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C86E2F9-D26B-4CB5-BA54-41CD45B629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AA69938-1148-4D4E-B112-6CE1203379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1C978CDA-0714-400D-8925-96FBCCAA0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866265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7C2E0BA-6A7B-4616-9694-DEA84377EB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0C8D7CD-2696-4CFD-9402-7F688E5B4D5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D2769F0E-F163-4370-9298-DD16E34FA5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BDCB92A-06CD-4959-8FD4-089DD4C437E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14524C7-3E92-492B-9F52-FD7B25F364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38E4D52-84D4-4CB0-BC81-8C835CF301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23086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F3DD4A5-E9FA-40E4-AAE5-94E674A89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2DA3E0C-7FA1-4ED4-83F5-A723F795BB7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AA78B3E-976A-4440-ADE2-5652035AEBD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B7DF65-B3D2-4A4A-A4BD-2DB3B0D92F5F}" type="datetimeFigureOut">
              <a:rPr lang="ru-RU" smtClean="0"/>
              <a:t>27.11.2024</a:t>
            </a:fld>
            <a:endParaRPr lang="ru-RU" dirty="0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BEA0A1-CA33-4CB6-BBA5-D0F3FC3CE6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28DBDB1-37DD-41EA-AC42-1BC42128BA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8A9D5-5D0A-4CBE-9B63-F60FFF39CF53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70942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yandex.ru/project/education/course/proektnaya-deyatelnost-v-shkole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s://yandex.ru/project/education/course/proektnaya-deyatelnost-v-shkole#razdelitel-2" TargetMode="Externa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8DB8F26-EED0-3047-ADE1-9A954A8D323A}"/>
              </a:ext>
            </a:extLst>
          </p:cNvPr>
          <p:cNvSpPr txBox="1">
            <a:spLocks/>
          </p:cNvSpPr>
          <p:nvPr/>
        </p:nvSpPr>
        <p:spPr>
          <a:xfrm>
            <a:off x="5593080" y="1118956"/>
            <a:ext cx="6598920" cy="23876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Введение.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Роли и зоны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ответственности </a:t>
            </a:r>
          </a:p>
          <a:p>
            <a:pPr algn="ctr">
              <a:lnSpc>
                <a:spcPct val="150000"/>
              </a:lnSpc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ea typeface="TimesNewRoman"/>
                <a:cs typeface="Arial" panose="020B0604020202020204" pitchFamily="34" charset="0"/>
              </a:rPr>
              <a:t>в проекте</a:t>
            </a:r>
            <a:endParaRPr lang="ru-RU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A66D7F9-3B13-9DDE-EF14-230941D644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304" y="265176"/>
            <a:ext cx="6181344" cy="61813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F32E8FE-26E9-457B-8A45-3FF5B3AB0C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824" y="255016"/>
            <a:ext cx="6181344" cy="6181344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99AA6280-E3A2-77B4-5055-EB4F948B0F64}"/>
              </a:ext>
            </a:extLst>
          </p:cNvPr>
          <p:cNvSpPr txBox="1"/>
          <p:nvPr/>
        </p:nvSpPr>
        <p:spPr>
          <a:xfrm>
            <a:off x="6786282" y="5432612"/>
            <a:ext cx="50471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>
                <a:latin typeface="Arial" panose="020B0604020202020204" pitchFamily="34" charset="0"/>
                <a:cs typeface="Arial" panose="020B0604020202020204" pitchFamily="34" charset="0"/>
              </a:rPr>
              <a:t>Составитель: Первышина Г.Г.</a:t>
            </a:r>
          </a:p>
        </p:txBody>
      </p:sp>
    </p:spTree>
    <p:extLst>
      <p:ext uri="{BB962C8B-B14F-4D97-AF65-F5344CB8AC3E}">
        <p14:creationId xmlns:p14="http://schemas.microsoft.com/office/powerpoint/2010/main" val="121184628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910E612-18C3-4F15-B056-5A7A40955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744575" y="2056823"/>
            <a:ext cx="5025893" cy="2387600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проектно-исследовательской деятельности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8EAFD3-2999-BE5C-CD16-5E4CA68253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4373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81EA267-7604-5A03-31E1-FF7F57B47F5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152" y="0"/>
            <a:ext cx="2888286" cy="6858000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45ED44E5-A81F-E2D5-02A4-05E9F7A695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4953" y="45106"/>
            <a:ext cx="8573311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проектно-исследовательской деятельности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E08F0C0-BE3D-382F-4263-47729BE5BF0E}"/>
              </a:ext>
            </a:extLst>
          </p:cNvPr>
          <p:cNvSpPr txBox="1"/>
          <p:nvPr/>
        </p:nvSpPr>
        <p:spPr>
          <a:xfrm>
            <a:off x="2754134" y="1433172"/>
            <a:ext cx="4933066" cy="830997"/>
          </a:xfrm>
          <a:prstGeom prst="rect">
            <a:avLst/>
          </a:prstGeom>
          <a:solidFill>
            <a:srgbClr val="F9F3FF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Постановка задачи/вопроса и целеполагание проекта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0A3C4BB-FBA9-8F2E-C42A-14D40BBF87DD}"/>
              </a:ext>
            </a:extLst>
          </p:cNvPr>
          <p:cNvSpPr txBox="1"/>
          <p:nvPr/>
        </p:nvSpPr>
        <p:spPr>
          <a:xfrm>
            <a:off x="3655128" y="3396288"/>
            <a:ext cx="4954770" cy="461665"/>
          </a:xfrm>
          <a:prstGeom prst="rect">
            <a:avLst/>
          </a:prstGeom>
          <a:solidFill>
            <a:srgbClr val="F9F3FF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Планирование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6D5ACDA-40EE-A18C-653C-6DFB89331625}"/>
              </a:ext>
            </a:extLst>
          </p:cNvPr>
          <p:cNvSpPr txBox="1"/>
          <p:nvPr/>
        </p:nvSpPr>
        <p:spPr>
          <a:xfrm>
            <a:off x="5735651" y="4854450"/>
            <a:ext cx="4954770" cy="461665"/>
          </a:xfrm>
          <a:prstGeom prst="rect">
            <a:avLst/>
          </a:prstGeom>
          <a:solidFill>
            <a:srgbClr val="F9F3FF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Действие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DE1C2C0-4414-47EE-0E91-742B0E7171EA}"/>
              </a:ext>
            </a:extLst>
          </p:cNvPr>
          <p:cNvSpPr txBox="1"/>
          <p:nvPr/>
        </p:nvSpPr>
        <p:spPr>
          <a:xfrm>
            <a:off x="7237230" y="6270833"/>
            <a:ext cx="4954770" cy="461665"/>
          </a:xfrm>
          <a:prstGeom prst="rect">
            <a:avLst/>
          </a:prstGeom>
          <a:solidFill>
            <a:srgbClr val="F9F3FF"/>
          </a:solidFill>
          <a:ln w="38100">
            <a:solidFill>
              <a:srgbClr val="7030A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Рефлексия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 стрелкой 9">
            <a:extLst>
              <a:ext uri="{FF2B5EF4-FFF2-40B4-BE49-F238E27FC236}">
                <a16:creationId xmlns:a16="http://schemas.microsoft.com/office/drawing/2014/main" id="{E679C437-D7BF-634F-2316-2413C7681E09}"/>
              </a:ext>
            </a:extLst>
          </p:cNvPr>
          <p:cNvCxnSpPr>
            <a:cxnSpLocks/>
          </p:cNvCxnSpPr>
          <p:nvPr/>
        </p:nvCxnSpPr>
        <p:spPr>
          <a:xfrm>
            <a:off x="6706162" y="2264169"/>
            <a:ext cx="0" cy="1113435"/>
          </a:xfrm>
          <a:prstGeom prst="straightConnector1">
            <a:avLst/>
          </a:prstGeom>
          <a:ln w="762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>
            <a:extLst>
              <a:ext uri="{FF2B5EF4-FFF2-40B4-BE49-F238E27FC236}">
                <a16:creationId xmlns:a16="http://schemas.microsoft.com/office/drawing/2014/main" id="{3495E9EC-2F66-BB74-1408-59B0A25F9F79}"/>
              </a:ext>
            </a:extLst>
          </p:cNvPr>
          <p:cNvCxnSpPr>
            <a:cxnSpLocks/>
          </p:cNvCxnSpPr>
          <p:nvPr/>
        </p:nvCxnSpPr>
        <p:spPr>
          <a:xfrm>
            <a:off x="8056506" y="3885982"/>
            <a:ext cx="0" cy="977314"/>
          </a:xfrm>
          <a:prstGeom prst="straightConnector1">
            <a:avLst/>
          </a:prstGeom>
          <a:ln w="762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>
            <a:extLst>
              <a:ext uri="{FF2B5EF4-FFF2-40B4-BE49-F238E27FC236}">
                <a16:creationId xmlns:a16="http://schemas.microsoft.com/office/drawing/2014/main" id="{E8F13B0E-87F5-69E0-9B22-E8DC0F09A052}"/>
              </a:ext>
            </a:extLst>
          </p:cNvPr>
          <p:cNvCxnSpPr>
            <a:cxnSpLocks/>
          </p:cNvCxnSpPr>
          <p:nvPr/>
        </p:nvCxnSpPr>
        <p:spPr>
          <a:xfrm>
            <a:off x="10110844" y="5315325"/>
            <a:ext cx="14778" cy="956298"/>
          </a:xfrm>
          <a:prstGeom prst="straightConnector1">
            <a:avLst/>
          </a:prstGeom>
          <a:ln w="76200">
            <a:solidFill>
              <a:srgbClr val="7030A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4626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DCF1E118-6763-7230-744F-C4211E59B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471" y="98225"/>
            <a:ext cx="6923419" cy="6759775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CDF13AE1-6159-9336-2532-75F1CB79986E}"/>
              </a:ext>
            </a:extLst>
          </p:cNvPr>
          <p:cNvSpPr txBox="1"/>
          <p:nvPr/>
        </p:nvSpPr>
        <p:spPr>
          <a:xfrm>
            <a:off x="6961477" y="1872860"/>
            <a:ext cx="5026525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Так этапы проектной деятельности представлены в курсе 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«Проектная деятельность в школе» 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(</a:t>
            </a:r>
            <a:r>
              <a:rPr lang="ru-RU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М.Монахова</a:t>
            </a: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, </a:t>
            </a:r>
            <a:r>
              <a:rPr lang="ru-RU" sz="2400" b="1" dirty="0" err="1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З.Шильникова</a:t>
            </a:r>
            <a:r>
              <a:rPr lang="ru-RU" sz="2400" b="1" dirty="0">
                <a:solidFill>
                  <a:srgbClr val="7030A0"/>
                </a:solidFill>
                <a:latin typeface="Arial" panose="020B0604020202020204" pitchFamily="34" charset="0"/>
                <a:cs typeface="Arial" panose="020B0604020202020204" pitchFamily="34" charset="0"/>
                <a:hlinkClick r:id="rId3"/>
              </a:rPr>
              <a:t>)</a:t>
            </a:r>
            <a:endParaRPr lang="ru-RU" sz="2400" b="1" dirty="0">
              <a:solidFill>
                <a:srgbClr val="7030A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96BC927-5C46-2706-4D50-70F92F52B5EE}"/>
              </a:ext>
            </a:extLst>
          </p:cNvPr>
          <p:cNvSpPr txBox="1"/>
          <p:nvPr/>
        </p:nvSpPr>
        <p:spPr>
          <a:xfrm>
            <a:off x="7237379" y="4143983"/>
            <a:ext cx="4474723" cy="778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8711703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910E612-18C3-4F15-B056-5A7A40955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13447" y="1941259"/>
            <a:ext cx="4572195" cy="238760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Чем полезна проектная деятельность?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8EAFD3-2999-BE5C-CD16-5E4CA68253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744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88C1AD81-E4BC-3E3A-E5CB-B56EB459F7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6200000">
            <a:off x="-833353" y="2195811"/>
            <a:ext cx="5721095" cy="2810799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9D87B9E-CE9F-4A3A-C8CA-43C45708B962}"/>
              </a:ext>
            </a:extLst>
          </p:cNvPr>
          <p:cNvSpPr txBox="1"/>
          <p:nvPr/>
        </p:nvSpPr>
        <p:spPr>
          <a:xfrm>
            <a:off x="3958769" y="1028343"/>
            <a:ext cx="8019288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Проектно-исследовательская деятельность помогает самостоятельно находить и научиться анализировать информацию.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Работа над проектом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исследованием развивает навыки коммуникации, самоорганизации и другие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 soft skills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Работа над проектами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исследованиями помогает понять логику обучения в вузе и других профессиональных сферах.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Обучение алгоритму работы над проектами</a:t>
            </a:r>
            <a:r>
              <a:rPr lang="en-US" sz="2400" b="1" dirty="0"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 исследованиями может помочь в будущей профессии и жизни.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84887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79E3E92-656F-4275-A084-7AA24013CFF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47" y="133586"/>
            <a:ext cx="4885400" cy="3501957"/>
          </a:xfrm>
          <a:prstGeom prst="rect">
            <a:avLst/>
          </a:prstGeom>
        </p:spPr>
      </p:pic>
      <p:sp>
        <p:nvSpPr>
          <p:cNvPr id="6" name="Овал 5">
            <a:extLst>
              <a:ext uri="{FF2B5EF4-FFF2-40B4-BE49-F238E27FC236}">
                <a16:creationId xmlns:a16="http://schemas.microsoft.com/office/drawing/2014/main" id="{D496BF7C-4685-68F9-BE26-1ED61EDB8249}"/>
              </a:ext>
            </a:extLst>
          </p:cNvPr>
          <p:cNvSpPr/>
          <p:nvPr/>
        </p:nvSpPr>
        <p:spPr>
          <a:xfrm>
            <a:off x="4017524" y="2527711"/>
            <a:ext cx="8009106" cy="4160520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РОЛИ </a:t>
            </a:r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ЗОНЫ ОТВЕТСТВЕННОСТИ В ПРОЕКТНО-ИССЛЕДОВАТЕЛЬСКОЙ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25608197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1E4FA33E-441A-4956-9A2C-B57DC273C3C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2285" y="244505"/>
            <a:ext cx="7839715" cy="4351338"/>
          </a:xfrm>
        </p:spPr>
        <p:txBody>
          <a:bodyPr>
            <a:normAutofit fontScale="25000" lnSpcReduction="20000"/>
          </a:bodyPr>
          <a:lstStyle/>
          <a:p>
            <a:pPr marL="0" indent="0" algn="ctr">
              <a:buNone/>
            </a:pPr>
            <a:r>
              <a:rPr lang="ru-RU" sz="14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Ответственность обучающегося:</a:t>
            </a:r>
          </a:p>
          <a:p>
            <a:pPr marL="0" indent="0" algn="ctr">
              <a:buNone/>
            </a:pPr>
            <a:endParaRPr lang="ru-RU" sz="144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7675" indent="-447675">
              <a:lnSpc>
                <a:spcPct val="134000"/>
              </a:lnSpc>
              <a:buFont typeface="Wingdings" panose="05000000000000000000" pitchFamily="2" charset="2"/>
              <a:buChar char="ü"/>
            </a:pPr>
            <a:r>
              <a:rPr lang="ru-RU" sz="9600" b="1" dirty="0">
                <a:latin typeface="Arial" panose="020B0604020202020204" pitchFamily="34" charset="0"/>
                <a:cs typeface="Arial" panose="020B0604020202020204" pitchFamily="34" charset="0"/>
              </a:rPr>
              <a:t>Анализ уже имеющихся знаний;</a:t>
            </a:r>
          </a:p>
          <a:p>
            <a:pPr marL="447675" indent="-447675">
              <a:lnSpc>
                <a:spcPct val="134000"/>
              </a:lnSpc>
              <a:buFont typeface="Wingdings" panose="05000000000000000000" pitchFamily="2" charset="2"/>
              <a:buChar char="ü"/>
            </a:pPr>
            <a:r>
              <a:rPr lang="ru-RU" sz="9600" b="1" dirty="0">
                <a:latin typeface="Arial" panose="020B0604020202020204" pitchFamily="34" charset="0"/>
                <a:cs typeface="Arial" panose="020B0604020202020204" pitchFamily="34" charset="0"/>
              </a:rPr>
              <a:t>Активная позиция в выборе темы, поиске своего подлинного интереса;</a:t>
            </a:r>
          </a:p>
          <a:p>
            <a:pPr marL="447675" indent="-447675">
              <a:lnSpc>
                <a:spcPct val="134000"/>
              </a:lnSpc>
              <a:buFont typeface="Wingdings" panose="05000000000000000000" pitchFamily="2" charset="2"/>
              <a:buChar char="ü"/>
            </a:pPr>
            <a:r>
              <a:rPr lang="ru-RU" sz="9600" b="1" dirty="0">
                <a:latin typeface="Arial" panose="020B0604020202020204" pitchFamily="34" charset="0"/>
                <a:cs typeface="Arial" panose="020B0604020202020204" pitchFamily="34" charset="0"/>
              </a:rPr>
              <a:t>Постановка целей;</a:t>
            </a:r>
          </a:p>
          <a:p>
            <a:pPr marL="447675" indent="-447675">
              <a:lnSpc>
                <a:spcPct val="134000"/>
              </a:lnSpc>
              <a:buFont typeface="Wingdings" panose="05000000000000000000" pitchFamily="2" charset="2"/>
              <a:buChar char="ü"/>
            </a:pPr>
            <a:r>
              <a:rPr lang="ru-RU" sz="9600" b="1" dirty="0">
                <a:latin typeface="Arial" panose="020B0604020202020204" pitchFamily="34" charset="0"/>
                <a:cs typeface="Arial" panose="020B0604020202020204" pitchFamily="34" charset="0"/>
              </a:rPr>
              <a:t>Выбор методов для достижения результата;</a:t>
            </a:r>
          </a:p>
          <a:p>
            <a:pPr marL="447675" indent="-447675">
              <a:lnSpc>
                <a:spcPct val="134000"/>
              </a:lnSpc>
              <a:buFont typeface="Wingdings" panose="05000000000000000000" pitchFamily="2" charset="2"/>
              <a:buChar char="ü"/>
            </a:pPr>
            <a:r>
              <a:rPr lang="ru-RU" sz="9600" b="1" dirty="0">
                <a:latin typeface="Arial" panose="020B0604020202020204" pitchFamily="34" charset="0"/>
                <a:cs typeface="Arial" panose="020B0604020202020204" pitchFamily="34" charset="0"/>
              </a:rPr>
              <a:t>Выстраивание плана работ;</a:t>
            </a:r>
          </a:p>
          <a:p>
            <a:pPr marL="447675" indent="-447675">
              <a:lnSpc>
                <a:spcPct val="134000"/>
              </a:lnSpc>
              <a:buFont typeface="Wingdings" panose="05000000000000000000" pitchFamily="2" charset="2"/>
              <a:buChar char="ü"/>
            </a:pPr>
            <a:r>
              <a:rPr lang="ru-RU" sz="9600" b="1" dirty="0">
                <a:latin typeface="Arial" panose="020B0604020202020204" pitchFamily="34" charset="0"/>
                <a:cs typeface="Arial" panose="020B0604020202020204" pitchFamily="34" charset="0"/>
              </a:rPr>
              <a:t>Соблюдение сроков и договоренностей;</a:t>
            </a:r>
          </a:p>
          <a:p>
            <a:pPr marL="447675" indent="-447675">
              <a:lnSpc>
                <a:spcPct val="134000"/>
              </a:lnSpc>
              <a:buFont typeface="Wingdings" panose="05000000000000000000" pitchFamily="2" charset="2"/>
              <a:buChar char="ü"/>
            </a:pPr>
            <a:r>
              <a:rPr lang="ru-RU" sz="9600" b="1" dirty="0">
                <a:latin typeface="Arial" panose="020B0604020202020204" pitchFamily="34" charset="0"/>
                <a:cs typeface="Arial" panose="020B0604020202020204" pitchFamily="34" charset="0"/>
              </a:rPr>
              <a:t>Выполнение запланированных действий</a:t>
            </a:r>
            <a:r>
              <a:rPr lang="ru-RU" sz="96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9CBD15A-533A-B267-4F85-F0E1ACDC5EC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214" y="1380637"/>
            <a:ext cx="2988891" cy="3784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63310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EF85A599-6C18-4E7F-8DD1-E87EA11CD6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29974" y="661482"/>
            <a:ext cx="7764294" cy="561285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Ответственность руководителя:</a:t>
            </a:r>
          </a:p>
          <a:p>
            <a:pPr marL="0" indent="0">
              <a:buNone/>
            </a:pPr>
            <a:endParaRPr lang="ru-RU" sz="3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47675" indent="-447675"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Поддерживает контакт с учеником в его зоне ближайшего развития</a:t>
            </a:r>
          </a:p>
          <a:p>
            <a:pPr marL="447675" indent="-447675"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Сопровождает ученика и чутко отслеживает происходящее в процессе работы</a:t>
            </a:r>
          </a:p>
          <a:p>
            <a:pPr marL="447675" indent="-447675"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Анализирует реалистичность, адекватность и эффективность принимаемых решений, отражает их ученику</a:t>
            </a:r>
          </a:p>
          <a:p>
            <a:pPr marL="447675" indent="-447675">
              <a:lnSpc>
                <a:spcPct val="11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Приходит на помощь и направляет ученика, если тот не справляется</a:t>
            </a:r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CE868002-7253-E164-2085-86C52CD278F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255" y="1799513"/>
            <a:ext cx="3107515" cy="32589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65636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E63D51F-4337-4305-8592-69B147138BF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82722" y="1267195"/>
            <a:ext cx="6013315" cy="3462997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Какие еще роли есть в проекте?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Внешний эксперт в теме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Внутренний эксперт — учитель-предметник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;</a:t>
            </a:r>
          </a:p>
          <a:p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Родителя, учителя, сверстники</a:t>
            </a:r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600" b="1" dirty="0" err="1">
                <a:latin typeface="Arial" panose="020B0604020202020204" pitchFamily="34" charset="0"/>
                <a:cs typeface="Arial" panose="020B0604020202020204" pitchFamily="34" charset="0"/>
              </a:rPr>
              <a:t>т.д</a:t>
            </a:r>
            <a:endParaRPr lang="ru-RU" sz="26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68E8B59-DF90-DC26-574B-C4A53A88A2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577" y="953310"/>
            <a:ext cx="4951380" cy="4951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04914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FD7EEDB-C2DB-293C-053A-768BAF7F45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87922"/>
            <a:ext cx="6797939" cy="4531959"/>
          </a:xfrm>
          <a:prstGeom prst="rect">
            <a:avLst/>
          </a:prstGeom>
        </p:spPr>
      </p:pic>
      <p:sp>
        <p:nvSpPr>
          <p:cNvPr id="3" name="Заголовок 1">
            <a:extLst>
              <a:ext uri="{FF2B5EF4-FFF2-40B4-BE49-F238E27FC236}">
                <a16:creationId xmlns:a16="http://schemas.microsoft.com/office/drawing/2014/main" id="{5B8408EB-4396-759F-400D-55DC44DF4766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423500" y="2591121"/>
            <a:ext cx="5664739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навыков при реализации проектно-исследовательской деятельности</a:t>
            </a:r>
          </a:p>
        </p:txBody>
      </p:sp>
    </p:spTree>
    <p:extLst>
      <p:ext uri="{BB962C8B-B14F-4D97-AF65-F5344CB8AC3E}">
        <p14:creationId xmlns:p14="http://schemas.microsoft.com/office/powerpoint/2010/main" val="37329507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1B5307D-F315-CAE4-F541-5E3CCC5139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5820"/>
            <a:ext cx="5715000" cy="571500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9EFBF848-41F6-5B57-3352-2CCD85B0218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7392" y="1124712"/>
            <a:ext cx="4782312" cy="4782312"/>
          </a:xfrm>
          <a:prstGeom prst="rect">
            <a:avLst/>
          </a:prstGeom>
        </p:spPr>
      </p:pic>
      <p:sp>
        <p:nvSpPr>
          <p:cNvPr id="8" name="Овал 7">
            <a:extLst>
              <a:ext uri="{FF2B5EF4-FFF2-40B4-BE49-F238E27FC236}">
                <a16:creationId xmlns:a16="http://schemas.microsoft.com/office/drawing/2014/main" id="{E769DC6D-337C-FA48-71C9-CFA0D2BD25BD}"/>
              </a:ext>
            </a:extLst>
          </p:cNvPr>
          <p:cNvSpPr/>
          <p:nvPr/>
        </p:nvSpPr>
        <p:spPr>
          <a:xfrm>
            <a:off x="3249038" y="1348740"/>
            <a:ext cx="5943600" cy="4160520"/>
          </a:xfrm>
          <a:prstGeom prst="ellipse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 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&amp;</a:t>
            </a:r>
            <a:r>
              <a:rPr lang="ru-RU" sz="3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ИССЛЕДОВАНИЕ</a:t>
            </a:r>
          </a:p>
        </p:txBody>
      </p:sp>
    </p:spTree>
    <p:extLst>
      <p:ext uri="{BB962C8B-B14F-4D97-AF65-F5344CB8AC3E}">
        <p14:creationId xmlns:p14="http://schemas.microsoft.com/office/powerpoint/2010/main" val="31081429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9A90240-1718-461F-837B-45A34218B7B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66943" y="930680"/>
            <a:ext cx="6528881" cy="4351338"/>
          </a:xfrm>
        </p:spPr>
        <p:txBody>
          <a:bodyPr>
            <a:normAutofit fontScale="85000" lnSpcReduction="10000"/>
          </a:bodyPr>
          <a:lstStyle/>
          <a:p>
            <a:pPr marL="0" indent="0" algn="ctr">
              <a:buNone/>
            </a:pPr>
            <a:r>
              <a:rPr lang="ru-RU" sz="39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Исследовательские навыки </a:t>
            </a:r>
          </a:p>
          <a:p>
            <a:pPr marL="0" indent="0" algn="ctr">
              <a:buNone/>
            </a:pPr>
            <a:endParaRPr lang="ru-RU" sz="30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34988" indent="-534988">
              <a:lnSpc>
                <a:spcPct val="12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Умение глубоко погружаться в тему;</a:t>
            </a:r>
          </a:p>
          <a:p>
            <a:pPr marL="534988" indent="-534988">
              <a:lnSpc>
                <a:spcPct val="12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Способность и стремление найти разнородную информацию и искать ее в разных видах источников;</a:t>
            </a:r>
          </a:p>
          <a:p>
            <a:pPr marL="534988" indent="-534988">
              <a:lnSpc>
                <a:spcPct val="12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Умение находить информацию;</a:t>
            </a:r>
          </a:p>
          <a:p>
            <a:pPr marL="534988" indent="-534988">
              <a:lnSpc>
                <a:spcPct val="12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Умение проверять надежность источников;</a:t>
            </a:r>
          </a:p>
          <a:p>
            <a:pPr marL="534988" indent="-534988">
              <a:lnSpc>
                <a:spcPct val="12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Способность удерживать цель работы.</a:t>
            </a:r>
          </a:p>
          <a:p>
            <a:endParaRPr lang="ru-RU" dirty="0"/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28FCE30-6A65-691A-06C0-D3F69879D7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75982"/>
            <a:ext cx="5510035" cy="3665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42289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AC3DA67B-C383-4827-916A-99C31919144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2003" y="317839"/>
            <a:ext cx="7287638" cy="5703583"/>
          </a:xfrm>
        </p:spPr>
        <p:txBody>
          <a:bodyPr>
            <a:normAutofit fontScale="85000" lnSpcReduction="20000"/>
          </a:bodyPr>
          <a:lstStyle/>
          <a:p>
            <a:pPr marL="0" indent="0" algn="ctr">
              <a:buNone/>
            </a:pPr>
            <a:r>
              <a:rPr lang="ru-RU" sz="3900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Навыки мышления </a:t>
            </a:r>
          </a:p>
          <a:p>
            <a:pPr marL="0" indent="0" algn="ctr">
              <a:buNone/>
            </a:pPr>
            <a:endParaRPr lang="ru-RU" b="1" dirty="0">
              <a:solidFill>
                <a:schemeClr val="accent2">
                  <a:lumMod val="50000"/>
                </a:schemeClr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lnSpc>
                <a:spcPct val="13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Умение анализировать информацию и делать выводы;</a:t>
            </a:r>
          </a:p>
          <a:p>
            <a:pPr>
              <a:lnSpc>
                <a:spcPct val="13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Способность систематизировать, сравнивать данные;</a:t>
            </a:r>
          </a:p>
          <a:p>
            <a:pPr>
              <a:lnSpc>
                <a:spcPct val="13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Способность принять решение на основе данных, сделать выбор;</a:t>
            </a:r>
          </a:p>
          <a:p>
            <a:pPr>
              <a:lnSpc>
                <a:spcPct val="13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Умение придумывать решение проблемной ситуации;</a:t>
            </a:r>
          </a:p>
          <a:p>
            <a:pPr>
              <a:lnSpc>
                <a:spcPct val="13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Способность генерировать нестандартные идеи;</a:t>
            </a:r>
          </a:p>
          <a:p>
            <a:pPr>
              <a:lnSpc>
                <a:spcPct val="13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Способность перестраиваться, гибко реагировать на изменение обстоятельств.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17D44AB-3742-435D-4D8E-73533041AA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9" y="1365049"/>
            <a:ext cx="4656373" cy="46563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720178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57C7C87-91AD-4D7C-9F34-2F0FF8188D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63829" y="366476"/>
            <a:ext cx="7209817" cy="5878682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Социально-коммуникативные навыки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47675" indent="-447675">
              <a:lnSpc>
                <a:spcPct val="12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Проявление вежливости и дружелюбия в контакте с разными людьми;</a:t>
            </a:r>
          </a:p>
          <a:p>
            <a:pPr marL="447675" indent="-447675">
              <a:lnSpc>
                <a:spcPct val="12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Проявление уважения к особенностям и границам других людей;</a:t>
            </a:r>
          </a:p>
          <a:p>
            <a:pPr marL="447675" indent="-447675">
              <a:lnSpc>
                <a:spcPct val="12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Умение понятно донести до собеседника информацию;</a:t>
            </a:r>
          </a:p>
          <a:p>
            <a:pPr marL="447675" indent="-447675">
              <a:lnSpc>
                <a:spcPct val="12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Умение аргументировать свою позицию, убеждать другого;</a:t>
            </a:r>
          </a:p>
          <a:p>
            <a:pPr marL="447675" indent="-447675">
              <a:lnSpc>
                <a:spcPct val="12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Способность конструктивно решать конфликты;</a:t>
            </a:r>
          </a:p>
          <a:p>
            <a:pPr marL="447675" indent="-447675">
              <a:lnSpc>
                <a:spcPct val="124000"/>
              </a:lnSpc>
              <a:spcBef>
                <a:spcPts val="0"/>
              </a:spcBef>
              <a:buFont typeface="Wingdings" panose="05000000000000000000" pitchFamily="2" charset="2"/>
              <a:buChar char="ü"/>
            </a:pPr>
            <a:r>
              <a:rPr lang="ru-RU" sz="2600" b="1" dirty="0">
                <a:latin typeface="Arial" panose="020B0604020202020204" pitchFamily="34" charset="0"/>
                <a:cs typeface="Arial" panose="020B0604020202020204" pitchFamily="34" charset="0"/>
              </a:rPr>
              <a:t>Умение просить о помощи.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20B32B7-BA33-2F20-ADB9-AFA7345319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354" y="1448610"/>
            <a:ext cx="4679815" cy="4679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198736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B12E847C-8C52-4A10-9730-91098996C3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24919" y="551301"/>
            <a:ext cx="7141723" cy="610241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3300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Навыки самоорганизации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accent2">
                    <a:lumMod val="50000"/>
                  </a:schemeClr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marL="447675" indent="-447675">
              <a:buFont typeface="Wingdings" panose="05000000000000000000" pitchFamily="2" charset="2"/>
              <a:buChar char="ü"/>
            </a:pPr>
            <a:r>
              <a:rPr lang="ru-RU" sz="2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Умение расставлять приоритеты и грамотно распределить ресурсы;</a:t>
            </a:r>
          </a:p>
          <a:p>
            <a:pPr marL="447675" indent="-447675">
              <a:buFont typeface="Wingdings" panose="05000000000000000000" pitchFamily="2" charset="2"/>
              <a:buChar char="ü"/>
            </a:pPr>
            <a:r>
              <a:rPr lang="ru-RU" sz="2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Способность рассчитать свои силы;</a:t>
            </a:r>
          </a:p>
          <a:p>
            <a:pPr marL="447675" indent="-447675">
              <a:buFont typeface="Wingdings" panose="05000000000000000000" pitchFamily="2" charset="2"/>
              <a:buChar char="ü"/>
            </a:pPr>
            <a:r>
              <a:rPr lang="ru-RU" sz="2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Умение выделить факторы, влияющие на временные затраты;</a:t>
            </a:r>
          </a:p>
          <a:p>
            <a:pPr marL="447675" indent="-447675">
              <a:buFont typeface="Wingdings" panose="05000000000000000000" pitchFamily="2" charset="2"/>
              <a:buChar char="ü"/>
            </a:pPr>
            <a:r>
              <a:rPr lang="ru-RU" sz="2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Умение создать для себя условия, поддерживающие работоспособность;</a:t>
            </a:r>
          </a:p>
          <a:p>
            <a:pPr marL="447675" indent="-447675">
              <a:buFont typeface="Wingdings" panose="05000000000000000000" pitchFamily="2" charset="2"/>
              <a:buChar char="ü"/>
            </a:pPr>
            <a:r>
              <a:rPr lang="ru-RU" sz="2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Умение соблюдать сроки и следовать плану;</a:t>
            </a:r>
          </a:p>
          <a:p>
            <a:pPr marL="447675" indent="-447675">
              <a:buFont typeface="Wingdings" panose="05000000000000000000" pitchFamily="2" charset="2"/>
              <a:buChar char="ü"/>
            </a:pPr>
            <a:r>
              <a:rPr lang="ru-RU" sz="2400" b="1" dirty="0">
                <a:effectLst/>
                <a:latin typeface="Arial" panose="020B0604020202020204" pitchFamily="34" charset="0"/>
                <a:cs typeface="Arial" panose="020B0604020202020204" pitchFamily="34" charset="0"/>
              </a:rPr>
              <a:t>Способность контролировать предполагаемое качество работы.</a:t>
            </a:r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A4637CA-D244-1954-E15A-AABBF2DE1A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3551"/>
            <a:ext cx="4717915" cy="47179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78177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C1FE64A7-7CBE-35EE-850C-FA99D8EB347E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72353" y="27786"/>
            <a:ext cx="11268635" cy="98522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Список использованной литературы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EE6EF4C-EAA1-09E1-B86F-016EEFA0F0AE}"/>
              </a:ext>
            </a:extLst>
          </p:cNvPr>
          <p:cNvSpPr txBox="1"/>
          <p:nvPr/>
        </p:nvSpPr>
        <p:spPr>
          <a:xfrm>
            <a:off x="331694" y="1013012"/>
            <a:ext cx="11510682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Байбородова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Л.В. Использование субъектно-ориентированной технологии воспитания в проектной деятельности // Воспитание школьников. – 2017. – № 4. – С. 3–10.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Воронина Е.Н. Привлечение школьников и студентов к исследованиям окружающей среды, актуальным для фундаментальной и прикладной науки: иностранный и Российский опыт / Е.Н. Воронина, </a:t>
            </a:r>
            <a:r>
              <a:rPr lang="ru-RU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М.Р. </a:t>
            </a:r>
            <a:r>
              <a:rPr lang="ru-RU" sz="1400" kern="0" spc="-2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Галямова</a:t>
            </a:r>
            <a:r>
              <a:rPr lang="ru-RU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С.Е. Седых// Исследователь/</a:t>
            </a:r>
            <a:r>
              <a:rPr lang="ru-RU" sz="1400" kern="0" spc="-2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Researche</a:t>
            </a:r>
            <a:r>
              <a:rPr lang="en-US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</a:t>
            </a:r>
            <a:r>
              <a:rPr lang="ru-RU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– 2020. – №</a:t>
            </a:r>
            <a:r>
              <a:rPr lang="en-US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2. – С.</a:t>
            </a:r>
            <a:r>
              <a:rPr lang="en-US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</a:t>
            </a:r>
            <a:r>
              <a:rPr lang="ru-RU" sz="1400" kern="0" spc="-2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12–20.</a:t>
            </a:r>
            <a:endParaRPr lang="ru-RU" sz="1400" dirty="0">
              <a:effectLst/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Зайнуллина Ф.К. Проектная деятельность как составляющая модернизации российского образования // Вестник </a:t>
            </a: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КазГУКИ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– 2014. – </a:t>
            </a:r>
            <a:b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№№ 4–2. – С. 77–80.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Индивидуальный проект. 10–11 классы: учеб. пособие для общеобразовательных организаций / М.В. </a:t>
            </a:r>
            <a:r>
              <a:rPr lang="ru-RU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Половкова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А.В. Носов, Т.В. </a:t>
            </a:r>
            <a:r>
              <a:rPr lang="ru-RU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Половкова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, М.В. </a:t>
            </a:r>
            <a:r>
              <a:rPr lang="ru-RU" sz="1400" dirty="0" err="1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Майсак</a:t>
            </a:r>
            <a:r>
              <a:rPr lang="ru-RU" sz="1400" dirty="0"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. – 3-е изд. – М.: Просвещение, 2021. – 159 с.</a:t>
            </a: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Кокоренко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В.Л. Проектно-исследовательская деятельность как средство педагогического сопровождения одаренных детей // Школьные технологии. – 2015. – № 2. – С. 23–27.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Леонтович А.В. Методика организации исследовательского проекта. – М.: ИД «Методист», 2014. – 52 с.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Леонтович А.В. Проблема исследовательской и проектной деятельности в новых ФГОС // Управление школой. – 2013. – № 3. – С. 4–8.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Лысиченкова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 С.А. Психолого-педагогическое сопровождение проектной деятельности учащихся // Молодой ученый. – 2016. – № 16. – </a:t>
            </a:r>
            <a:b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</a:b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С. 361–366.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Проектная деятельность в школе: курс / М. Монахова, З. </a:t>
            </a: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Шильникова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– М.: Яндекс Учебник, 2024 – </a:t>
            </a:r>
            <a:r>
              <a:rPr lang="en-US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URL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: </a:t>
            </a:r>
            <a:r>
              <a:rPr lang="ru-RU" sz="1400" u="sng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https://yandex.ru/project/education/course/ proektnaya-deyatelnost-v-shkole#razdelitel-2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ru-RU" sz="14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Проектная деятельность школьников. Как успешно представить свой проект и победить в конкурсе: учебно-метод. пособие / С.А. </a:t>
            </a:r>
            <a:r>
              <a:rPr lang="ru-RU" sz="1400" dirty="0" err="1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Ганат</a:t>
            </a: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А.П. Денисов, И.Ю. Жильцова, Е.В. Масловская. – М.: НИЯУ МИФИ, 2023. – 100 с.</a:t>
            </a:r>
          </a:p>
          <a:p>
            <a:pPr marL="571500" lvl="0" indent="-228600" algn="just">
              <a:buSzPts val="1400"/>
              <a:buFont typeface="+mj-lt"/>
              <a:buAutoNum type="arabicPeriod"/>
            </a:pPr>
            <a:r>
              <a:rPr lang="ru-RU" sz="1400" dirty="0">
                <a:effectLst/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Скворцова Я.В. Индивидуальный проект. 10 (10–11) класс. Тетрадь-тренажер / Я.В. Скворцова, П.М. Скворцов. – М.: Интеллект-центр, 2022. – 112 с.</a:t>
            </a:r>
          </a:p>
          <a:p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419912472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2C162C5-F78D-0EF9-7C4A-37C41451855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0287000" cy="6858000"/>
          </a:xfrm>
          <a:prstGeom prst="rect">
            <a:avLst/>
          </a:prstGeom>
        </p:spPr>
      </p:pic>
      <p:sp>
        <p:nvSpPr>
          <p:cNvPr id="7" name="Блок-схема: память с последовательным доступом 6">
            <a:extLst>
              <a:ext uri="{FF2B5EF4-FFF2-40B4-BE49-F238E27FC236}">
                <a16:creationId xmlns:a16="http://schemas.microsoft.com/office/drawing/2014/main" id="{FBE47A5B-D193-CB2E-20B7-7CA286A01AC4}"/>
              </a:ext>
            </a:extLst>
          </p:cNvPr>
          <p:cNvSpPr/>
          <p:nvPr/>
        </p:nvSpPr>
        <p:spPr>
          <a:xfrm rot="10800000">
            <a:off x="6896910" y="647406"/>
            <a:ext cx="5295089" cy="2377440"/>
          </a:xfrm>
          <a:prstGeom prst="flowChartMagneticTape">
            <a:avLst/>
          </a:prstGeom>
          <a:solidFill>
            <a:srgbClr val="DCB9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0743936A-8CD3-8253-4CFA-B4FC35C788B2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32122" y="1173344"/>
            <a:ext cx="6024664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270451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7030A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>
            <a:extLst>
              <a:ext uri="{FF2B5EF4-FFF2-40B4-BE49-F238E27FC236}">
                <a16:creationId xmlns:a16="http://schemas.microsoft.com/office/drawing/2014/main" id="{C385885D-6FCD-D8A5-48CF-D9DF8B58EB5D}"/>
              </a:ext>
            </a:extLst>
          </p:cNvPr>
          <p:cNvSpPr/>
          <p:nvPr/>
        </p:nvSpPr>
        <p:spPr>
          <a:xfrm rot="10800000">
            <a:off x="2635624" y="-2"/>
            <a:ext cx="9556376" cy="6858000"/>
          </a:xfrm>
          <a:prstGeom prst="rtTriangle">
            <a:avLst/>
          </a:prstGeom>
          <a:solidFill>
            <a:srgbClr val="DCB9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ый треугольник 7">
            <a:extLst>
              <a:ext uri="{FF2B5EF4-FFF2-40B4-BE49-F238E27FC236}">
                <a16:creationId xmlns:a16="http://schemas.microsoft.com/office/drawing/2014/main" id="{97455A32-E2B1-1FDC-D7B8-BA04A1C08F9C}"/>
              </a:ext>
            </a:extLst>
          </p:cNvPr>
          <p:cNvSpPr/>
          <p:nvPr/>
        </p:nvSpPr>
        <p:spPr>
          <a:xfrm>
            <a:off x="0" y="-2"/>
            <a:ext cx="12262104" cy="6858000"/>
          </a:xfrm>
          <a:prstGeom prst="rtTriangle">
            <a:avLst/>
          </a:prstGeom>
          <a:solidFill>
            <a:srgbClr val="F9F3FF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66BEF46-B5AC-4E56-869D-324835E248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732" y="2531436"/>
            <a:ext cx="5593080" cy="1325563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ПРОЕКТ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9AB3025-9AA6-445C-BD18-B42B3013E3A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144" y="3518671"/>
            <a:ext cx="5096256" cy="268608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скоординированная и управляемая деятельность, предпринятая для того, чтобы уникальное изделие отвечало установленным требованиям</a:t>
            </a:r>
          </a:p>
          <a:p>
            <a:pPr marL="0" indent="0" algn="ctr">
              <a:buNone/>
            </a:pPr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>
              <a:buNone/>
            </a:pPr>
            <a:r>
              <a:rPr lang="ru-RU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Хридина</a:t>
            </a:r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 Н.Н. Управление образованием как социальной системой: понятийно терминологический словарь. – Екатеринбург: Уральской изд-во, 2003. – 384 с.</a:t>
            </a:r>
            <a:endParaRPr lang="ru-RU" sz="12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2CC38928-7E14-A644-3135-212EBFBF0303}"/>
              </a:ext>
            </a:extLst>
          </p:cNvPr>
          <p:cNvSpPr txBox="1">
            <a:spLocks/>
          </p:cNvSpPr>
          <p:nvPr/>
        </p:nvSpPr>
        <p:spPr>
          <a:xfrm>
            <a:off x="6364548" y="-73790"/>
            <a:ext cx="559308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ИССЛЕДОВАНИЕ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A7D5CF-85D7-9142-228D-8B108962460A}"/>
              </a:ext>
            </a:extLst>
          </p:cNvPr>
          <p:cNvSpPr txBox="1"/>
          <p:nvPr/>
        </p:nvSpPr>
        <p:spPr>
          <a:xfrm>
            <a:off x="6546715" y="969673"/>
            <a:ext cx="541091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процесс и результат научной деятельности, который направлен на получение значимых новых знаний</a:t>
            </a:r>
          </a:p>
          <a:p>
            <a:endParaRPr lang="ru-RU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7" name="Прямая соединительная линия 6">
            <a:extLst>
              <a:ext uri="{FF2B5EF4-FFF2-40B4-BE49-F238E27FC236}">
                <a16:creationId xmlns:a16="http://schemas.microsoft.com/office/drawing/2014/main" id="{3B9F5F77-7060-80EB-C9C7-8F75380095C6}"/>
              </a:ext>
            </a:extLst>
          </p:cNvPr>
          <p:cNvCxnSpPr/>
          <p:nvPr/>
        </p:nvCxnSpPr>
        <p:spPr>
          <a:xfrm>
            <a:off x="0" y="0"/>
            <a:ext cx="12192000" cy="6858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1C89D39A-A01C-792D-6698-9444B55841E4}"/>
              </a:ext>
            </a:extLst>
          </p:cNvPr>
          <p:cNvSpPr txBox="1"/>
          <p:nvPr/>
        </p:nvSpPr>
        <p:spPr>
          <a:xfrm>
            <a:off x="8122024" y="3190767"/>
            <a:ext cx="39282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Педагогика: Большая современная энциклопедия / Сост. Е.С. </a:t>
            </a:r>
            <a:r>
              <a:rPr lang="ru-RU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Рапацевич</a:t>
            </a:r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. – </a:t>
            </a:r>
            <a:r>
              <a:rPr lang="ru-RU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Миск</a:t>
            </a:r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: Совр. слово, 2005. – 720 с.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12020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39797DA5-C6EF-4B0A-CD6E-AD4D1BE942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152" y="0"/>
            <a:ext cx="2888286" cy="6858000"/>
          </a:xfrm>
          <a:prstGeom prst="rect">
            <a:avLst/>
          </a:prstGeom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04C094D8-1B8F-736A-3F1E-E25D4A05A4F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4977032"/>
              </p:ext>
            </p:extLst>
          </p:nvPr>
        </p:nvGraphicFramePr>
        <p:xfrm>
          <a:off x="2576748" y="243190"/>
          <a:ext cx="9527703" cy="59338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35720">
                  <a:extLst>
                    <a:ext uri="{9D8B030D-6E8A-4147-A177-3AD203B41FA5}">
                      <a16:colId xmlns:a16="http://schemas.microsoft.com/office/drawing/2014/main" val="3760435092"/>
                    </a:ext>
                  </a:extLst>
                </a:gridCol>
                <a:gridCol w="4016082">
                  <a:extLst>
                    <a:ext uri="{9D8B030D-6E8A-4147-A177-3AD203B41FA5}">
                      <a16:colId xmlns:a16="http://schemas.microsoft.com/office/drawing/2014/main" val="1714437441"/>
                    </a:ext>
                  </a:extLst>
                </a:gridCol>
                <a:gridCol w="3175901">
                  <a:extLst>
                    <a:ext uri="{9D8B030D-6E8A-4147-A177-3AD203B41FA5}">
                      <a16:colId xmlns:a16="http://schemas.microsoft.com/office/drawing/2014/main" val="3169656983"/>
                    </a:ext>
                  </a:extLst>
                </a:gridCol>
              </a:tblGrid>
              <a:tr h="45161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Основные этапы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Исследование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537545"/>
                  </a:ext>
                </a:extLst>
              </a:tr>
              <a:tr h="1686777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Выбор сферы деятельности, доказательство актуальности планируемых работ</a:t>
                      </a:r>
                    </a:p>
                  </a:txBody>
                  <a:tcPr>
                    <a:solidFill>
                      <a:srgbClr val="DCB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Осознание проблемы, существующей в данной научной сфере. Формулировка гипотезы, которая должна быть направлена на разрешение данной проблемы </a:t>
                      </a:r>
                    </a:p>
                  </a:txBody>
                  <a:tcPr>
                    <a:solidFill>
                      <a:srgbClr val="DCB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Формулировка замысла проекта. Предварительное описание продукта проектных работ, его соответствие условиям будущего использования</a:t>
                      </a:r>
                    </a:p>
                  </a:txBody>
                  <a:tcPr>
                    <a:solidFill>
                      <a:srgbClr val="DCB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9820552"/>
                  </a:ext>
                </a:extLst>
              </a:tr>
              <a:tr h="982494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Формулировка целей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решение научной проблемы (большая степень свободы) 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На выполнение замысла проекта (конкретно) 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75113"/>
                  </a:ext>
                </a:extLst>
              </a:tr>
              <a:tr h="1001949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Интерпретация целей на языке задач</a:t>
                      </a:r>
                    </a:p>
                  </a:txBody>
                  <a:tcPr>
                    <a:solidFill>
                      <a:srgbClr val="DCB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Разностороннее научное исследование объекта изучения</a:t>
                      </a:r>
                    </a:p>
                  </a:txBody>
                  <a:tcPr>
                    <a:solidFill>
                      <a:srgbClr val="DCB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Получение конкретного продукта проектных работ </a:t>
                      </a:r>
                    </a:p>
                  </a:txBody>
                  <a:tcPr>
                    <a:solidFill>
                      <a:srgbClr val="DCB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37612"/>
                  </a:ext>
                </a:extLst>
              </a:tr>
              <a:tr h="1439693">
                <a:tc>
                  <a:txBody>
                    <a:bodyPr/>
                    <a:lstStyle/>
                    <a:p>
                      <a:pPr algn="l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Выбор методологического инструментария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Включает весть методологический инструментарий: от общенаучных и специфических методов до различных необходимых операций исследования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Специфические методы предметных областей, операции и приемы получения заданных свойств продукта проекта 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97714"/>
                  </a:ext>
                </a:extLst>
              </a:tr>
            </a:tbl>
          </a:graphicData>
        </a:graphic>
      </p:graphicFrame>
      <p:sp>
        <p:nvSpPr>
          <p:cNvPr id="7" name="TextBox 6">
            <a:extLst>
              <a:ext uri="{FF2B5EF4-FFF2-40B4-BE49-F238E27FC236}">
                <a16:creationId xmlns:a16="http://schemas.microsoft.com/office/drawing/2014/main" id="{4B510C46-85DB-937F-4F99-1DA54192B731}"/>
              </a:ext>
            </a:extLst>
          </p:cNvPr>
          <p:cNvSpPr txBox="1"/>
          <p:nvPr/>
        </p:nvSpPr>
        <p:spPr>
          <a:xfrm>
            <a:off x="2576748" y="6332706"/>
            <a:ext cx="95277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Основы исследовательской деятельности: учебно-методическое пособие / </a:t>
            </a:r>
            <a:r>
              <a:rPr lang="ru-RU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Авт</a:t>
            </a:r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 сост.: Бауэр Е.А., </a:t>
            </a:r>
            <a:r>
              <a:rPr lang="ru-RU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Зайдуллина</a:t>
            </a:r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 Г.Г., </a:t>
            </a:r>
            <a:r>
              <a:rPr lang="ru-RU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Истрофилова</a:t>
            </a:r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 О.И., Кругликова Г.Г., Овсянникова С.К., Хвостова Е.В. – Нижневартовск: Изд-во НГГУ, 2012. – 59 с. </a:t>
            </a:r>
          </a:p>
        </p:txBody>
      </p:sp>
    </p:spTree>
    <p:extLst>
      <p:ext uri="{BB962C8B-B14F-4D97-AF65-F5344CB8AC3E}">
        <p14:creationId xmlns:p14="http://schemas.microsoft.com/office/powerpoint/2010/main" val="2694242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0C3F7-1B09-813D-5BA2-4253342FA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845E792-D806-0C28-C0BE-AE65A2C8B8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4152" y="0"/>
            <a:ext cx="2888286" cy="6858000"/>
          </a:xfrm>
          <a:prstGeom prst="rect">
            <a:avLst/>
          </a:prstGeom>
        </p:spPr>
      </p:pic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2D188063-92E7-38B1-860A-68071412A8B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9779638"/>
              </p:ext>
            </p:extLst>
          </p:nvPr>
        </p:nvGraphicFramePr>
        <p:xfrm>
          <a:off x="2664297" y="42048"/>
          <a:ext cx="9527703" cy="63542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9065">
                  <a:extLst>
                    <a:ext uri="{9D8B030D-6E8A-4147-A177-3AD203B41FA5}">
                      <a16:colId xmlns:a16="http://schemas.microsoft.com/office/drawing/2014/main" val="3760435092"/>
                    </a:ext>
                  </a:extLst>
                </a:gridCol>
                <a:gridCol w="4017523">
                  <a:extLst>
                    <a:ext uri="{9D8B030D-6E8A-4147-A177-3AD203B41FA5}">
                      <a16:colId xmlns:a16="http://schemas.microsoft.com/office/drawing/2014/main" val="1714437441"/>
                    </a:ext>
                  </a:extLst>
                </a:gridCol>
                <a:gridCol w="3651115">
                  <a:extLst>
                    <a:ext uri="{9D8B030D-6E8A-4147-A177-3AD203B41FA5}">
                      <a16:colId xmlns:a16="http://schemas.microsoft.com/office/drawing/2014/main" val="3169656983"/>
                    </a:ext>
                  </a:extLst>
                </a:gridCol>
              </a:tblGrid>
              <a:tr h="74301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Основные этапы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Исследование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Проект </a:t>
                      </a:r>
                    </a:p>
                  </a:txBody>
                  <a:tcPr>
                    <a:solidFill>
                      <a:srgbClr val="7030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22537545"/>
                  </a:ext>
                </a:extLst>
              </a:tr>
              <a:tr h="2063928">
                <a:tc rowSpan="4"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Проведение исследовательских или проектных работ</a:t>
                      </a:r>
                    </a:p>
                  </a:txBody>
                  <a:tcPr vert="vert270" anchor="ctr">
                    <a:lnB w="12700" cmpd="sng">
                      <a:noFill/>
                    </a:lnB>
                    <a:solidFill>
                      <a:srgbClr val="DCB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Проведение научного исследования, которое направлено на решение существующей научной проблемы, экспериментальная проверка выдвинутой гипотезы, достижение поставленных целей исследования, решение задач, конкретизирующих цели исследования</a:t>
                      </a:r>
                    </a:p>
                  </a:txBody>
                  <a:tcPr>
                    <a:solidFill>
                      <a:srgbClr val="DCB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Реализация проектных работ в соответствии с замыслом, поставленными целями и задачами, с использованием выбранного инструментария – получение конкретного продукта проектной деятельности</a:t>
                      </a:r>
                    </a:p>
                  </a:txBody>
                  <a:tcPr>
                    <a:solidFill>
                      <a:srgbClr val="DCB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39820552"/>
                  </a:ext>
                </a:extLst>
              </a:tr>
              <a:tr h="1816257">
                <a:tc vMerge="1">
                  <a:txBody>
                    <a:bodyPr/>
                    <a:lstStyle/>
                    <a:p>
                      <a:pPr algn="l"/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Анализ и обработка результатов научного исследования. Оформление результатов исследования для их последующей презентации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Оценка соответствия всех свойств продукта разработок замыслу проекта. Подготовка полученного продукта к его дальнейшему использованию: разработка рекомендаций и инструкций к использованию</a:t>
                      </a:r>
                    </a:p>
                  </a:txBody>
                  <a:tcPr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275113"/>
                  </a:ext>
                </a:extLst>
              </a:tr>
              <a:tr h="825571">
                <a:tc vMerge="1">
                  <a:txBody>
                    <a:bodyPr/>
                    <a:lstStyle/>
                    <a:p>
                      <a:pPr algn="l"/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rgbClr val="DCB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Обсуждение полученных результатов научного исследования с компетентными лицами</a:t>
                      </a:r>
                    </a:p>
                  </a:txBody>
                  <a:tcPr>
                    <a:solidFill>
                      <a:srgbClr val="DCB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Проверка возможности использования полученного продукта в конкретных условиях</a:t>
                      </a:r>
                    </a:p>
                  </a:txBody>
                  <a:tcPr>
                    <a:solidFill>
                      <a:srgbClr val="DCB9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4137612"/>
                  </a:ext>
                </a:extLst>
              </a:tr>
              <a:tr h="825571">
                <a:tc vMerge="1">
                  <a:txBody>
                    <a:bodyPr/>
                    <a:lstStyle/>
                    <a:p>
                      <a:pPr algn="l"/>
                      <a:endParaRPr lang="ru-RU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mpd="sng">
                      <a:noFill/>
                    </a:lnB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Прогноз дальнейшего развития научных исследований данного направления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rgbClr val="F9F3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dirty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Практическое использование полученного продукта</a:t>
                      </a:r>
                    </a:p>
                  </a:txBody>
                  <a:tcPr>
                    <a:lnB w="12700" cmpd="sng">
                      <a:noFill/>
                    </a:lnB>
                    <a:solidFill>
                      <a:srgbClr val="F9F3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7397714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4A7EF680-40AE-A368-D5F4-44792E16E3BE}"/>
              </a:ext>
            </a:extLst>
          </p:cNvPr>
          <p:cNvSpPr txBox="1"/>
          <p:nvPr/>
        </p:nvSpPr>
        <p:spPr>
          <a:xfrm>
            <a:off x="2553511" y="6438383"/>
            <a:ext cx="9638489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Основы исследовательской деятельности: учебно-методическое пособие / </a:t>
            </a:r>
            <a:r>
              <a:rPr lang="ru-RU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Авт</a:t>
            </a:r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 сост.: Бауэр Е.А., </a:t>
            </a:r>
            <a:r>
              <a:rPr lang="ru-RU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Зайдуллина</a:t>
            </a:r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 Г.Г., </a:t>
            </a:r>
            <a:r>
              <a:rPr lang="ru-RU" sz="1200" i="1" dirty="0" err="1">
                <a:latin typeface="Arial" panose="020B0604020202020204" pitchFamily="34" charset="0"/>
                <a:cs typeface="Arial" panose="020B0604020202020204" pitchFamily="34" charset="0"/>
              </a:rPr>
              <a:t>Истрофилова</a:t>
            </a:r>
            <a:r>
              <a:rPr lang="ru-RU" sz="1200" i="1" dirty="0">
                <a:latin typeface="Arial" panose="020B0604020202020204" pitchFamily="34" charset="0"/>
                <a:cs typeface="Arial" panose="020B0604020202020204" pitchFamily="34" charset="0"/>
              </a:rPr>
              <a:t> О.И., Кругликова Г.Г., Овсянникова С.К., Хвостова Е.В. – Нижневартовск: Изд-во НГГУ, 2012. – 59 с. </a:t>
            </a:r>
          </a:p>
        </p:txBody>
      </p:sp>
    </p:spTree>
    <p:extLst>
      <p:ext uri="{BB962C8B-B14F-4D97-AF65-F5344CB8AC3E}">
        <p14:creationId xmlns:p14="http://schemas.microsoft.com/office/powerpoint/2010/main" val="3364043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1910E612-18C3-4F15-B056-5A7A409555C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958584" y="1502347"/>
            <a:ext cx="4139184" cy="238760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Типы проектов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8EAFD3-2999-BE5C-CD16-5E4CA68253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4379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85D5BB6-6154-4C0F-8DC7-6028510FD4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74713" y="105820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Типы проектов по характеру направленности: 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E377FAD8-FDB7-4DD7-AB78-B834A530C770}"/>
              </a:ext>
            </a:extLst>
          </p:cNvPr>
          <p:cNvSpPr txBox="1"/>
          <p:nvPr/>
        </p:nvSpPr>
        <p:spPr>
          <a:xfrm>
            <a:off x="6638544" y="1623647"/>
            <a:ext cx="5261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👥</a:t>
            </a:r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Социальный проект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8A028CA-8AC7-4C37-B17B-D7855CCFFCD6}"/>
              </a:ext>
            </a:extLst>
          </p:cNvPr>
          <p:cNvSpPr txBox="1"/>
          <p:nvPr/>
        </p:nvSpPr>
        <p:spPr>
          <a:xfrm>
            <a:off x="6638544" y="3167390"/>
            <a:ext cx="5353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🌱 Экологический проект</a:t>
            </a:r>
            <a:endParaRPr lang="ru-RU" sz="20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32ABE2-4E5E-410C-8843-F4766D544B3B}"/>
              </a:ext>
            </a:extLst>
          </p:cNvPr>
          <p:cNvSpPr txBox="1"/>
          <p:nvPr/>
        </p:nvSpPr>
        <p:spPr>
          <a:xfrm>
            <a:off x="6638544" y="5208437"/>
            <a:ext cx="54126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🏆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Индивидуальный проект</a:t>
            </a:r>
            <a:endParaRPr lang="ru-RU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27DDDDD-CFCA-CCC3-C5F7-5AFD91BFF1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0936" y="1216152"/>
            <a:ext cx="5117592" cy="51175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966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>
            <a:extLst>
              <a:ext uri="{FF2B5EF4-FFF2-40B4-BE49-F238E27FC236}">
                <a16:creationId xmlns:a16="http://schemas.microsoft.com/office/drawing/2014/main" id="{38991DEB-DC07-4C60-B0D3-EBDB98BAB9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6380" y="-31566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Типы проектов по характеру целевой задачи проектов: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0F297AF-5DE1-406D-9A70-ED13F384BD4C}"/>
              </a:ext>
            </a:extLst>
          </p:cNvPr>
          <p:cNvSpPr txBox="1"/>
          <p:nvPr/>
        </p:nvSpPr>
        <p:spPr>
          <a:xfrm>
            <a:off x="6620256" y="1479620"/>
            <a:ext cx="53948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🛠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Решение проблемы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057B93C-33EE-40DF-A781-F6C04545F5A2}"/>
              </a:ext>
            </a:extLst>
          </p:cNvPr>
          <p:cNvSpPr txBox="1"/>
          <p:nvPr/>
        </p:nvSpPr>
        <p:spPr>
          <a:xfrm>
            <a:off x="6651131" y="3099137"/>
            <a:ext cx="535226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🔬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Инновационный проект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3E45AF8-CEB2-4E3E-BA57-40E19F02559D}"/>
              </a:ext>
            </a:extLst>
          </p:cNvPr>
          <p:cNvSpPr txBox="1"/>
          <p:nvPr/>
        </p:nvSpPr>
        <p:spPr>
          <a:xfrm>
            <a:off x="6651048" y="5130462"/>
            <a:ext cx="52351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📢 </a:t>
            </a:r>
            <a:r>
              <a:rPr lang="ru-RU" sz="2800" b="1" i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Маркетинговый проект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4529CE5-4ECE-B8D3-3165-661D2C179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5838" y="831424"/>
            <a:ext cx="5532799" cy="5532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3185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20F50900-F5CD-137E-60F2-BA916026AC97}"/>
              </a:ext>
            </a:extLst>
          </p:cNvPr>
          <p:cNvSpPr txBox="1"/>
          <p:nvPr/>
        </p:nvSpPr>
        <p:spPr>
          <a:xfrm>
            <a:off x="4260715" y="311285"/>
            <a:ext cx="7801583" cy="66479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Типы проектов определяются по двум критериям: направленности и целевой задаче.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Социальный проект направлен на изучение социальных проблем и явлений.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Экологический проект направлен на сохранение окружающей среды.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Индивидуальный проект направлен на развитие личных качеств и интересов ученика.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Решение проблемы - цель проекта - помочь решить насущную проблему.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Инновационный проект - цель проекта - создать полезный продукт, который не использовался массово.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Маркетинговый проект - цель проекта - привлечь внимание к конкретной проблеме.</a:t>
            </a:r>
          </a:p>
          <a:p>
            <a:pPr marL="342900" indent="-342900">
              <a:buFont typeface="Wingdings" panose="05000000000000000000" pitchFamily="2" charset="2"/>
              <a:buChar char="ü"/>
            </a:pPr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Проект рождается на стыке двух категорий: направленности и целевой задачи.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113AF38-68E8-7145-8D2D-3A5DBE0839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-833353" y="2195811"/>
            <a:ext cx="5721095" cy="2810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093967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1846</TotalTime>
  <Words>1580</Words>
  <Application>Microsoft Office PowerPoint</Application>
  <PresentationFormat>Широкоэкранный</PresentationFormat>
  <Paragraphs>146</Paragraphs>
  <Slides>25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Wingdings</vt:lpstr>
      <vt:lpstr>Тема Office</vt:lpstr>
      <vt:lpstr>Презентация PowerPoint</vt:lpstr>
      <vt:lpstr>Презентация PowerPoint</vt:lpstr>
      <vt:lpstr>ПРОЕКТ</vt:lpstr>
      <vt:lpstr>Презентация PowerPoint</vt:lpstr>
      <vt:lpstr>Презентация PowerPoint</vt:lpstr>
      <vt:lpstr>Типы проектов</vt:lpstr>
      <vt:lpstr>Типы проектов по характеру направленности: </vt:lpstr>
      <vt:lpstr>Типы проектов по характеру целевой задачи проектов: </vt:lpstr>
      <vt:lpstr>Презентация PowerPoint</vt:lpstr>
      <vt:lpstr>Этапы проектно-исследовательской деятельности</vt:lpstr>
      <vt:lpstr>Этапы проектно-исследовательской деятельности</vt:lpstr>
      <vt:lpstr>Презентация PowerPoint</vt:lpstr>
      <vt:lpstr>Чем полезна проектная деятельность?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Развитие навыков при реализации проектно-исследовательской деятельности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Список использованной литературы</vt:lpstr>
      <vt:lpstr>Спасибо за внимание!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Первышина Галина Григорьевна</cp:lastModifiedBy>
  <cp:revision>49</cp:revision>
  <dcterms:created xsi:type="dcterms:W3CDTF">2024-09-06T06:18:22Z</dcterms:created>
  <dcterms:modified xsi:type="dcterms:W3CDTF">2024-11-27T10:09:41Z</dcterms:modified>
</cp:coreProperties>
</file>