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5" r:id="rId2"/>
    <p:sldId id="297" r:id="rId3"/>
    <p:sldId id="298" r:id="rId4"/>
    <p:sldId id="299" r:id="rId5"/>
    <p:sldId id="301" r:id="rId6"/>
    <p:sldId id="300" r:id="rId7"/>
    <p:sldId id="303" r:id="rId8"/>
    <p:sldId id="288" r:id="rId9"/>
    <p:sldId id="257" r:id="rId10"/>
    <p:sldId id="333" r:id="rId11"/>
    <p:sldId id="334" r:id="rId12"/>
    <p:sldId id="315" r:id="rId13"/>
    <p:sldId id="336" r:id="rId14"/>
    <p:sldId id="316" r:id="rId15"/>
    <p:sldId id="338" r:id="rId16"/>
    <p:sldId id="318" r:id="rId17"/>
    <p:sldId id="337" r:id="rId18"/>
    <p:sldId id="320" r:id="rId19"/>
    <p:sldId id="311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3FF"/>
    <a:srgbClr val="EED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 showGuides="1">
      <p:cViewPr varScale="1">
        <p:scale>
          <a:sx n="105" d="100"/>
          <a:sy n="105" d="100"/>
        </p:scale>
        <p:origin x="69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61A789-8232-07A8-683A-98530C62EC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ED0135C-5563-2E54-712B-5E59AFBC3A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1E0442E-E0C8-722A-9120-F3F11C68F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0E369-D496-4820-8721-1CAE141D3A06}" type="datetimeFigureOut">
              <a:rPr lang="ru-RU" smtClean="0"/>
              <a:t>27.11.2024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EAEB2D1-8D2F-9FDC-898B-4D3FD9841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07388FB-DC7B-44B4-8133-9890AB46B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BD040-8CDB-4B99-BCA6-FC1626292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596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4B64AB-8901-38C2-3186-B7FD1DB82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8237BE6-384C-F5E3-B61D-C79E108CC1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90F00C3-B449-D062-E9A0-BA6388FF0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0E369-D496-4820-8721-1CAE141D3A06}" type="datetimeFigureOut">
              <a:rPr lang="ru-RU" smtClean="0"/>
              <a:t>27.11.2024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2C90DBF-EF40-9A76-562C-C37503B52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FC82144-4D49-B687-7A68-49126D54F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BD040-8CDB-4B99-BCA6-FC1626292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734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89D1D3D-9D98-9BF3-E185-1FAB9C0730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0544618-A410-44DD-541F-0879FE59C3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6D82DB7-A212-0F80-A924-E1B4125A9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0E369-D496-4820-8721-1CAE141D3A06}" type="datetimeFigureOut">
              <a:rPr lang="ru-RU" smtClean="0"/>
              <a:t>27.11.2024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62741B6-DD0A-C731-9427-72FFBF824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ABF3F9-7C87-6255-9E4A-002831061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BD040-8CDB-4B99-BCA6-FC1626292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937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C30250-7FBA-7EB6-984B-910EAE185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A2CECA8-9C4D-2F5C-B84F-87A60CE3D9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4ABDC90-27D2-B56B-C8E0-CBF45EBF29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0E369-D496-4820-8721-1CAE141D3A06}" type="datetimeFigureOut">
              <a:rPr lang="ru-RU" smtClean="0"/>
              <a:t>27.11.2024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7443D7-D666-775D-D027-FE7465884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E41928C-1875-6CFD-5A4D-6A81C778C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BD040-8CDB-4B99-BCA6-FC1626292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41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79F056-1B11-2548-1A45-A62A9A616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DA878B9-EF9E-21BD-7E7D-5BC4DF2D1E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C011611-A0B0-6C98-D881-82FC3B13F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0E369-D496-4820-8721-1CAE141D3A06}" type="datetimeFigureOut">
              <a:rPr lang="ru-RU" smtClean="0"/>
              <a:t>27.11.2024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F8CD2C7-270E-8D4D-B865-C4D656E89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B563057-DF36-C4AD-C17F-33E91E749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BD040-8CDB-4B99-BCA6-FC1626292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444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688EA8-777A-6BF7-9534-10E28C765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2A6485-C019-0AEE-D57B-4A6252B465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B81CA1B-AE1D-F2DA-EAF7-891A45B4F4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7195818-8D45-C1B9-CD1D-58045D540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0E369-D496-4820-8721-1CAE141D3A06}" type="datetimeFigureOut">
              <a:rPr lang="ru-RU" smtClean="0"/>
              <a:t>27.11.2024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01D51B9-655E-E25B-3FCC-F1D87AD8E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DE38C79-256B-730D-40DC-7820B0A23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BD040-8CDB-4B99-BCA6-FC1626292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613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CEE8BA-6340-58F8-5318-68B0D2CE6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78F9605-32E6-A9B8-52AD-ADEB324CE8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EDE3B70-B563-3456-6851-55A42394D2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77EAD55-CFCD-CD75-0CC7-B747475BB6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77DD6FD-70F8-AB60-C970-D455F4B5E3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FBAF18D-DC59-E25E-CDBA-0626D7436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0E369-D496-4820-8721-1CAE141D3A06}" type="datetimeFigureOut">
              <a:rPr lang="ru-RU" smtClean="0"/>
              <a:t>27.11.2024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2327855-1207-B629-E95E-916BFEDD6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90ECF54-249F-263E-281B-341F25E39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BD040-8CDB-4B99-BCA6-FC1626292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671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F62542-0238-3D2E-A330-80AF8ECC3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4D2FF0F-0665-942D-8062-24E3FB2FB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0E369-D496-4820-8721-1CAE141D3A06}" type="datetimeFigureOut">
              <a:rPr lang="ru-RU" smtClean="0"/>
              <a:t>27.11.2024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2F38040-E76E-068E-842E-8A46541D8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1F0F808-324A-C39C-3668-D14E193C7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BD040-8CDB-4B99-BCA6-FC1626292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120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4D9015C-1861-5036-9490-12A539C96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0E369-D496-4820-8721-1CAE141D3A06}" type="datetimeFigureOut">
              <a:rPr lang="ru-RU" smtClean="0"/>
              <a:t>27.11.2024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53191F2-2F82-0FB8-9311-22388A24E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BB7C790-5C2A-260B-34D5-706E3CC34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BD040-8CDB-4B99-BCA6-FC1626292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131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DB2192-A3EA-2924-7E3B-AB227F3C8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78F223B-4B4A-9120-A50B-8BD96896D8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8E5B429-282A-262D-AFA1-E36CF1B927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2C8B7EC-11B7-C127-FFC0-CEB3A68E8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0E369-D496-4820-8721-1CAE141D3A06}" type="datetimeFigureOut">
              <a:rPr lang="ru-RU" smtClean="0"/>
              <a:t>27.11.2024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24C1AEE-41C7-4417-9CD9-FFB5EC021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4D1E16D-127E-642F-411F-BD794A104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BD040-8CDB-4B99-BCA6-FC1626292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5908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1AEF9F-97B4-1D86-1214-9FFAF702CC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AA2E834-EE8C-144E-5B4F-3D244DD488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68818EE-0A65-0AF2-15AE-51D5F239BC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A50B1FC-CDD5-E441-D7ED-0EF447CC4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0E369-D496-4820-8721-1CAE141D3A06}" type="datetimeFigureOut">
              <a:rPr lang="ru-RU" smtClean="0"/>
              <a:t>27.11.2024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205AFAB-F481-1648-B57E-C4BF6A913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20A0A3B-7228-DB6C-430F-87DF45095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BD040-8CDB-4B99-BCA6-FC1626292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777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E363DC-90C1-9F97-3A19-1449B531F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856E242-7487-3481-57F4-6046758A92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8A0F08D-F6FA-0BDE-7DB1-09BBFC8442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0E369-D496-4820-8721-1CAE141D3A06}" type="datetimeFigureOut">
              <a:rPr lang="ru-RU" smtClean="0"/>
              <a:t>27.11.2024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77D01BC-BEE2-F25F-5B52-07784C3017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309F48D-7DEC-E92C-2ADF-0379B4D98E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DBD040-8CDB-4B99-BCA6-FC1626292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353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yandex.ru/project/education/course/proektnaya-deyatelnost-v-shkole#razdelitel-2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9BE456-EF63-9B97-28F3-564C85592B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554C0-F252-713D-3B1C-EED307E9B397}"/>
              </a:ext>
            </a:extLst>
          </p:cNvPr>
          <p:cNvSpPr txBox="1"/>
          <p:nvPr/>
        </p:nvSpPr>
        <p:spPr>
          <a:xfrm>
            <a:off x="5449824" y="1700784"/>
            <a:ext cx="605332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Общие требования к текущей отчетности по ходу выполнения проекта</a:t>
            </a:r>
            <a:endParaRPr lang="ru-RU" sz="4400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CEDBD27-F664-59F0-649F-74656D6A6B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976" y="940816"/>
            <a:ext cx="4774184" cy="477418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6E3C811-64C6-E344-38A5-6548323AC878}"/>
              </a:ext>
            </a:extLst>
          </p:cNvPr>
          <p:cNvSpPr txBox="1"/>
          <p:nvPr/>
        </p:nvSpPr>
        <p:spPr>
          <a:xfrm>
            <a:off x="6283362" y="5569772"/>
            <a:ext cx="5047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Составитель: Первышина Г.Г.</a:t>
            </a:r>
          </a:p>
        </p:txBody>
      </p:sp>
    </p:spTree>
    <p:extLst>
      <p:ext uri="{BB962C8B-B14F-4D97-AF65-F5344CB8AC3E}">
        <p14:creationId xmlns:p14="http://schemas.microsoft.com/office/powerpoint/2010/main" val="32160664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28FD0104-65EE-4F9E-9C89-897334D1F884}"/>
              </a:ext>
            </a:extLst>
          </p:cNvPr>
          <p:cNvSpPr txBox="1">
            <a:spLocks/>
          </p:cNvSpPr>
          <p:nvPr/>
        </p:nvSpPr>
        <p:spPr>
          <a:xfrm>
            <a:off x="256032" y="453774"/>
            <a:ext cx="460248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Предмет исследования: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C705766-E031-2859-E719-DF024B9CF5B4}"/>
              </a:ext>
            </a:extLst>
          </p:cNvPr>
          <p:cNvSpPr txBox="1"/>
          <p:nvPr/>
        </p:nvSpPr>
        <p:spPr>
          <a:xfrm>
            <a:off x="4922520" y="1923605"/>
            <a:ext cx="7013448" cy="206210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свойство объекта, лежащее в основе проблемно ситуации, которая послужила причиной для выполнения работы 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D526A95-3217-19A3-4DA6-D57BD32F89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56" y="2724912"/>
            <a:ext cx="3837432" cy="3837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9861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BE3B976-14EC-B94C-0553-A525DEE7F0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39712"/>
          </a:xfrm>
          <a:prstGeom prst="rect">
            <a:avLst/>
          </a:prstGeom>
        </p:spPr>
      </p:pic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761AC3E6-F71A-36EC-DD24-DE84D84D63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6033181"/>
              </p:ext>
            </p:extLst>
          </p:nvPr>
        </p:nvGraphicFramePr>
        <p:xfrm>
          <a:off x="969264" y="1618488"/>
          <a:ext cx="10689336" cy="399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9019">
                  <a:extLst>
                    <a:ext uri="{9D8B030D-6E8A-4147-A177-3AD203B41FA5}">
                      <a16:colId xmlns:a16="http://schemas.microsoft.com/office/drawing/2014/main" val="855484699"/>
                    </a:ext>
                  </a:extLst>
                </a:gridCol>
                <a:gridCol w="8180317">
                  <a:extLst>
                    <a:ext uri="{9D8B030D-6E8A-4147-A177-3AD203B41FA5}">
                      <a16:colId xmlns:a16="http://schemas.microsoft.com/office/drawing/2014/main" val="41259414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Тема: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Акустические свойства снега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77909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Проблема: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наличие акустических свойств у снега обусловлено его особенностями, которые важно и нужно установить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84482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Цель: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выяснить свойства снега, обеспечивающие акустический эффект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2223787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ru-RU" sz="3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Объект: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снежный покров (снег)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9717940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ru-RU" sz="3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Предмет: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акустические свойства, характерные для снежного покрова (снега)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5768597"/>
                  </a:ext>
                </a:extLst>
              </a:tr>
            </a:tbl>
          </a:graphicData>
        </a:graphic>
      </p:graphicFrame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D666A1B2-D115-6FF4-415E-1C7C1A64D77A}"/>
              </a:ext>
            </a:extLst>
          </p:cNvPr>
          <p:cNvSpPr txBox="1">
            <a:spLocks/>
          </p:cNvSpPr>
          <p:nvPr/>
        </p:nvSpPr>
        <p:spPr>
          <a:xfrm>
            <a:off x="274320" y="159512"/>
            <a:ext cx="4602480" cy="1102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Пример:</a:t>
            </a:r>
          </a:p>
        </p:txBody>
      </p:sp>
    </p:spTree>
    <p:extLst>
      <p:ext uri="{BB962C8B-B14F-4D97-AF65-F5344CB8AC3E}">
        <p14:creationId xmlns:p14="http://schemas.microsoft.com/office/powerpoint/2010/main" val="15142181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65A1AB76-85AC-4D5B-9929-55328E438905}"/>
              </a:ext>
            </a:extLst>
          </p:cNvPr>
          <p:cNvSpPr/>
          <p:nvPr/>
        </p:nvSpPr>
        <p:spPr>
          <a:xfrm>
            <a:off x="366713" y="228600"/>
            <a:ext cx="4511040" cy="1351280"/>
          </a:xfrm>
          <a:prstGeom prst="roundRect">
            <a:avLst/>
          </a:prstGeom>
          <a:solidFill>
            <a:srgbClr val="F9F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МЕТОДЫ И СПОСОБЫ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3A0BA2B-E8B1-49C5-AD05-B3B848752B38}"/>
              </a:ext>
            </a:extLst>
          </p:cNvPr>
          <p:cNvSpPr txBox="1"/>
          <p:nvPr/>
        </p:nvSpPr>
        <p:spPr>
          <a:xfrm>
            <a:off x="6086793" y="304075"/>
            <a:ext cx="5683567" cy="1384995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Как я буду это делать? Какие действия я должен совершить?</a:t>
            </a:r>
          </a:p>
        </p:txBody>
      </p:sp>
      <p:sp>
        <p:nvSpPr>
          <p:cNvPr id="12" name="Стрелка: вправо 11">
            <a:extLst>
              <a:ext uri="{FF2B5EF4-FFF2-40B4-BE49-F238E27FC236}">
                <a16:creationId xmlns:a16="http://schemas.microsoft.com/office/drawing/2014/main" id="{C520E8C1-A59A-40CF-AEDB-BCED248BFEE3}"/>
              </a:ext>
            </a:extLst>
          </p:cNvPr>
          <p:cNvSpPr/>
          <p:nvPr/>
        </p:nvSpPr>
        <p:spPr>
          <a:xfrm>
            <a:off x="4914265" y="573514"/>
            <a:ext cx="1209040" cy="573842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540198FA-97D3-4C53-B1F7-AFBCD406B4CE}"/>
              </a:ext>
            </a:extLst>
          </p:cNvPr>
          <p:cNvGraphicFramePr>
            <a:graphicFrameLocks noGrp="1"/>
          </p:cNvGraphicFramePr>
          <p:nvPr/>
        </p:nvGraphicFramePr>
        <p:xfrm>
          <a:off x="370808" y="2005922"/>
          <a:ext cx="11523409" cy="424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60">
                  <a:extLst>
                    <a:ext uri="{9D8B030D-6E8A-4147-A177-3AD203B41FA5}">
                      <a16:colId xmlns:a16="http://schemas.microsoft.com/office/drawing/2014/main" val="3071343717"/>
                    </a:ext>
                  </a:extLst>
                </a:gridCol>
                <a:gridCol w="3803904">
                  <a:extLst>
                    <a:ext uri="{9D8B030D-6E8A-4147-A177-3AD203B41FA5}">
                      <a16:colId xmlns:a16="http://schemas.microsoft.com/office/drawing/2014/main" val="215709650"/>
                    </a:ext>
                  </a:extLst>
                </a:gridCol>
                <a:gridCol w="4839145">
                  <a:extLst>
                    <a:ext uri="{9D8B030D-6E8A-4147-A177-3AD203B41FA5}">
                      <a16:colId xmlns:a16="http://schemas.microsoft.com/office/drawing/2014/main" val="769890507"/>
                    </a:ext>
                  </a:extLst>
                </a:gridCol>
              </a:tblGrid>
              <a:tr h="74360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Методы получения информации</a:t>
                      </a:r>
                    </a:p>
                  </a:txBody>
                  <a:tcPr>
                    <a:solidFill>
                      <a:srgbClr val="DCB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DCB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Способы фиксации данных</a:t>
                      </a:r>
                    </a:p>
                  </a:txBody>
                  <a:tcPr>
                    <a:solidFill>
                      <a:srgbClr val="DCB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6101655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Эмпирические:</a:t>
                      </a:r>
                    </a:p>
                  </a:txBody>
                  <a:tcPr>
                    <a:solidFill>
                      <a:srgbClr val="EE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Теоретические:</a:t>
                      </a:r>
                    </a:p>
                  </a:txBody>
                  <a:tcPr>
                    <a:solidFill>
                      <a:srgbClr val="EEDD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Диаграммы и графики</a:t>
                      </a:r>
                    </a:p>
                  </a:txBody>
                  <a:tcPr>
                    <a:solidFill>
                      <a:srgbClr val="EEDD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8355838"/>
                  </a:ext>
                </a:extLst>
              </a:tr>
              <a:tr h="384274">
                <a:tc>
                  <a:txBody>
                    <a:bodyPr/>
                    <a:lstStyle/>
                    <a:p>
                      <a:pPr algn="l"/>
                      <a:r>
                        <a:rPr lang="ru-RU" sz="2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Наблюдение </a:t>
                      </a:r>
                    </a:p>
                  </a:txBody>
                  <a:tcPr>
                    <a:solidFill>
                      <a:srgbClr val="F9F3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Абстрагирование </a:t>
                      </a:r>
                    </a:p>
                  </a:txBody>
                  <a:tcPr>
                    <a:solidFill>
                      <a:srgbClr val="F9F3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Схемы</a:t>
                      </a:r>
                    </a:p>
                  </a:txBody>
                  <a:tcPr>
                    <a:solidFill>
                      <a:srgbClr val="F9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2912872"/>
                  </a:ext>
                </a:extLst>
              </a:tr>
              <a:tr h="384274">
                <a:tc>
                  <a:txBody>
                    <a:bodyPr/>
                    <a:lstStyle/>
                    <a:p>
                      <a:pPr algn="l"/>
                      <a:r>
                        <a:rPr lang="ru-RU" sz="2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Эксперимент </a:t>
                      </a:r>
                    </a:p>
                  </a:txBody>
                  <a:tcPr>
                    <a:solidFill>
                      <a:srgbClr val="EEDD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Аналогия </a:t>
                      </a:r>
                    </a:p>
                  </a:txBody>
                  <a:tcPr>
                    <a:solidFill>
                      <a:srgbClr val="EEDD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Таблицы</a:t>
                      </a:r>
                    </a:p>
                  </a:txBody>
                  <a:tcPr>
                    <a:solidFill>
                      <a:srgbClr val="EEDD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75080"/>
                  </a:ext>
                </a:extLst>
              </a:tr>
              <a:tr h="384274">
                <a:tc>
                  <a:txBody>
                    <a:bodyPr/>
                    <a:lstStyle/>
                    <a:p>
                      <a:pPr algn="l"/>
                      <a:r>
                        <a:rPr lang="ru-RU" sz="2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</a:p>
                  </a:txBody>
                  <a:tcPr>
                    <a:solidFill>
                      <a:srgbClr val="F9F3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Библиографический</a:t>
                      </a:r>
                    </a:p>
                  </a:txBody>
                  <a:tcPr>
                    <a:solidFill>
                      <a:srgbClr val="F9F3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Картографические материалы</a:t>
                      </a:r>
                    </a:p>
                  </a:txBody>
                  <a:tcPr>
                    <a:solidFill>
                      <a:srgbClr val="F9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6269848"/>
                  </a:ext>
                </a:extLst>
              </a:tr>
              <a:tr h="384274">
                <a:tc>
                  <a:txBody>
                    <a:bodyPr/>
                    <a:lstStyle/>
                    <a:p>
                      <a:pPr algn="l"/>
                      <a:r>
                        <a:rPr lang="ru-RU" sz="2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Измерение</a:t>
                      </a:r>
                    </a:p>
                  </a:txBody>
                  <a:tcPr>
                    <a:solidFill>
                      <a:srgbClr val="EEDD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Моделирование </a:t>
                      </a:r>
                    </a:p>
                  </a:txBody>
                  <a:tcPr>
                    <a:solidFill>
                      <a:srgbClr val="EEDD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Фотографии, рисунки, аудио, видео</a:t>
                      </a:r>
                    </a:p>
                  </a:txBody>
                  <a:tcPr>
                    <a:solidFill>
                      <a:srgbClr val="F9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6339792"/>
                  </a:ext>
                </a:extLst>
              </a:tr>
              <a:tr h="384274">
                <a:tc>
                  <a:txBody>
                    <a:bodyPr/>
                    <a:lstStyle/>
                    <a:p>
                      <a:pPr algn="l"/>
                      <a:endParaRPr lang="ru-RU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9F3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Обобщение </a:t>
                      </a:r>
                    </a:p>
                  </a:txBody>
                  <a:tcPr>
                    <a:solidFill>
                      <a:srgbClr val="F9F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Модели и прототипы</a:t>
                      </a:r>
                    </a:p>
                  </a:txBody>
                  <a:tcPr>
                    <a:solidFill>
                      <a:srgbClr val="EEDD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4867281"/>
                  </a:ext>
                </a:extLst>
              </a:tr>
              <a:tr h="384274">
                <a:tc>
                  <a:txBody>
                    <a:bodyPr/>
                    <a:lstStyle/>
                    <a:p>
                      <a:pPr algn="l"/>
                      <a:endParaRPr lang="ru-RU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EEDD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Формализация </a:t>
                      </a:r>
                    </a:p>
                  </a:txBody>
                  <a:tcPr>
                    <a:solidFill>
                      <a:srgbClr val="EEDD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EEDD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779720"/>
                  </a:ext>
                </a:extLst>
              </a:tr>
              <a:tr h="384274">
                <a:tc gridSpan="2">
                  <a:txBody>
                    <a:bodyPr/>
                    <a:lstStyle/>
                    <a:p>
                      <a:pPr algn="l"/>
                      <a:endParaRPr lang="ru-RU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9F3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9F3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9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37166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3958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BE3B976-14EC-B94C-0553-A525DEE7F0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39712"/>
          </a:xfrm>
          <a:prstGeom prst="rect">
            <a:avLst/>
          </a:prstGeom>
        </p:spPr>
      </p:pic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761AC3E6-F71A-36EC-DD24-DE84D84D63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8727037"/>
              </p:ext>
            </p:extLst>
          </p:nvPr>
        </p:nvGraphicFramePr>
        <p:xfrm>
          <a:off x="969264" y="1618488"/>
          <a:ext cx="10689336" cy="414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9019">
                  <a:extLst>
                    <a:ext uri="{9D8B030D-6E8A-4147-A177-3AD203B41FA5}">
                      <a16:colId xmlns:a16="http://schemas.microsoft.com/office/drawing/2014/main" val="855484699"/>
                    </a:ext>
                  </a:extLst>
                </a:gridCol>
                <a:gridCol w="8180317">
                  <a:extLst>
                    <a:ext uri="{9D8B030D-6E8A-4147-A177-3AD203B41FA5}">
                      <a16:colId xmlns:a16="http://schemas.microsoft.com/office/drawing/2014/main" val="41259414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Тема: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Акустические свойства снега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77909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Проблема: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наличие акустических свойств у снега обусловлено его особенностями, которые важно и нужно установить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84482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Цель: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выяснить свойства снега, обеспечивающие акустический эффект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22237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Методы изучения: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Tx/>
                        <a:buChar char="-"/>
                      </a:pPr>
                      <a:r>
                        <a:rPr lang="ru-RU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теоретические: библиографический, обобщение и т.д.;</a:t>
                      </a: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ru-RU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эмпирические: измерение с помощью приборов и инструментов, описание, эксперимент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9717940"/>
                  </a:ext>
                </a:extLst>
              </a:tr>
            </a:tbl>
          </a:graphicData>
        </a:graphic>
      </p:graphicFrame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D666A1B2-D115-6FF4-415E-1C7C1A64D77A}"/>
              </a:ext>
            </a:extLst>
          </p:cNvPr>
          <p:cNvSpPr txBox="1">
            <a:spLocks/>
          </p:cNvSpPr>
          <p:nvPr/>
        </p:nvSpPr>
        <p:spPr>
          <a:xfrm>
            <a:off x="274320" y="159512"/>
            <a:ext cx="4602480" cy="1102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Пример:</a:t>
            </a:r>
          </a:p>
        </p:txBody>
      </p:sp>
    </p:spTree>
    <p:extLst>
      <p:ext uri="{BB962C8B-B14F-4D97-AF65-F5344CB8AC3E}">
        <p14:creationId xmlns:p14="http://schemas.microsoft.com/office/powerpoint/2010/main" val="18101515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5E646B2-C5E2-9C14-6BB3-8DA0CC3135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46" y="1764792"/>
            <a:ext cx="12035854" cy="4974336"/>
          </a:xfrm>
          <a:prstGeom prst="rect">
            <a:avLst/>
          </a:prstGeom>
        </p:spPr>
      </p:pic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49BF53C-D8F5-4867-8082-6CD11283E7ED}"/>
              </a:ext>
            </a:extLst>
          </p:cNvPr>
          <p:cNvSpPr txBox="1">
            <a:spLocks/>
          </p:cNvSpPr>
          <p:nvPr/>
        </p:nvSpPr>
        <p:spPr>
          <a:xfrm>
            <a:off x="1352233" y="67553"/>
            <a:ext cx="9560560" cy="10309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Планирование проектной работы</a:t>
            </a:r>
            <a:endParaRPr lang="ru-RU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9C3168C-3AA6-46F8-9919-9B8330A4FE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63" y="4372589"/>
            <a:ext cx="12046395" cy="199902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E609BF4-79A6-444D-9CC4-5EC0F50C55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" y="2061972"/>
            <a:ext cx="12153900" cy="19431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9802AEE-F0E4-A942-BCD6-73B6A0E4DA6D}"/>
              </a:ext>
            </a:extLst>
          </p:cNvPr>
          <p:cNvSpPr txBox="1"/>
          <p:nvPr/>
        </p:nvSpPr>
        <p:spPr>
          <a:xfrm>
            <a:off x="156146" y="1098476"/>
            <a:ext cx="11502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1. Проанализировать время, которое есть до защиты проекта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6935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262FE53-DD44-83E2-8263-82057D9F005F}"/>
              </a:ext>
            </a:extLst>
          </p:cNvPr>
          <p:cNvSpPr txBox="1"/>
          <p:nvPr/>
        </p:nvSpPr>
        <p:spPr>
          <a:xfrm>
            <a:off x="3657600" y="1005840"/>
            <a:ext cx="8394192" cy="5459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Какие у вас еще есть занятия, кроме школы и проекта? Сколько времени вы тратите на них в день, в неделю?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Какой опыт в планировании у вас уже есть? Хватало ли вам времени? Получалось следовать плану? Какие выводы вы сделали?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Как </a:t>
            </a:r>
            <a:r>
              <a:rPr lang="ru-RU" sz="2400" b="1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</a:t>
            </a:r>
            <a:r>
              <a:rPr lang="ru-RU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ы думаете, будет ли у вас возможность получить результат при таких временных ресурсах? Сколько времени требуют те задачи, которые вы себе поставили?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Как вы видите работу над этой задачей? Сколько времени у вас обычно уходит на подобные задачи?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BA50D4A-353D-7E86-A8C8-9665FB1AA2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37635"/>
            <a:ext cx="3673861" cy="3673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6087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1778C6EE-3DBD-197D-94D6-9954249524F1}"/>
              </a:ext>
            </a:extLst>
          </p:cNvPr>
          <p:cNvSpPr txBox="1"/>
          <p:nvPr/>
        </p:nvSpPr>
        <p:spPr>
          <a:xfrm>
            <a:off x="156146" y="409830"/>
            <a:ext cx="115024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2</a:t>
            </a:r>
            <a:r>
              <a:rPr lang="ru-RU" sz="2400" b="1" dirty="0"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 С опорой на выбранные методы и способы составить список действий в проекте и расставить их по порядку 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E08106D-D0E1-461F-7124-D8675F6681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46" y="1337195"/>
            <a:ext cx="11694478" cy="5401933"/>
          </a:xfrm>
          <a:prstGeom prst="rect">
            <a:avLst/>
          </a:prstGeom>
        </p:spPr>
      </p:pic>
      <p:graphicFrame>
        <p:nvGraphicFramePr>
          <p:cNvPr id="10" name="Таблица 9">
            <a:extLst>
              <a:ext uri="{FF2B5EF4-FFF2-40B4-BE49-F238E27FC236}">
                <a16:creationId xmlns:a16="http://schemas.microsoft.com/office/drawing/2014/main" id="{B5E5E072-9217-9354-4292-B9D6D6CE4BF8}"/>
              </a:ext>
            </a:extLst>
          </p:cNvPr>
          <p:cNvGraphicFramePr>
            <a:graphicFrameLocks noGrp="1"/>
          </p:cNvGraphicFramePr>
          <p:nvPr/>
        </p:nvGraphicFramePr>
        <p:xfrm>
          <a:off x="341375" y="1789514"/>
          <a:ext cx="11317224" cy="4020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8612">
                  <a:extLst>
                    <a:ext uri="{9D8B030D-6E8A-4147-A177-3AD203B41FA5}">
                      <a16:colId xmlns:a16="http://schemas.microsoft.com/office/drawing/2014/main" val="3875630470"/>
                    </a:ext>
                  </a:extLst>
                </a:gridCol>
                <a:gridCol w="5658612">
                  <a:extLst>
                    <a:ext uri="{9D8B030D-6E8A-4147-A177-3AD203B41FA5}">
                      <a16:colId xmlns:a16="http://schemas.microsoft.com/office/drawing/2014/main" val="2943802801"/>
                    </a:ext>
                  </a:extLst>
                </a:gridCol>
              </a:tblGrid>
              <a:tr h="82135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Действие</a:t>
                      </a:r>
                    </a:p>
                  </a:txBody>
                  <a:tcPr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Сколько времени нужно</a:t>
                      </a:r>
                    </a:p>
                  </a:txBody>
                  <a:tcPr>
                    <a:solidFill>
                      <a:srgbClr val="00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80360"/>
                  </a:ext>
                </a:extLst>
              </a:tr>
              <a:tr h="821352"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Найти план-схему города в Интернете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 минут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7012466"/>
                  </a:ext>
                </a:extLst>
              </a:tr>
              <a:tr h="821352"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Определить точки отбора снега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час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483464"/>
                  </a:ext>
                </a:extLst>
              </a:tr>
              <a:tr h="821352"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Осуществить отбор снега в 3 точках:</a:t>
                      </a:r>
                    </a:p>
                    <a:p>
                      <a:r>
                        <a:rPr lang="ru-RU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рабочий день </a:t>
                      </a:r>
                    </a:p>
                    <a:p>
                      <a:r>
                        <a:rPr lang="ru-RU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выходной день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ru-RU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ru-RU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 минут на точку = 2 часа 15 минут</a:t>
                      </a:r>
                    </a:p>
                    <a:p>
                      <a:r>
                        <a:rPr lang="ru-RU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час 30 минут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03646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87407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1778C6EE-3DBD-197D-94D6-9954249524F1}"/>
              </a:ext>
            </a:extLst>
          </p:cNvPr>
          <p:cNvSpPr txBox="1"/>
          <p:nvPr/>
        </p:nvSpPr>
        <p:spPr>
          <a:xfrm>
            <a:off x="156146" y="409830"/>
            <a:ext cx="11502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3. Распределить время между этапами и методами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E08106D-D0E1-461F-7124-D8675F6681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46" y="1337195"/>
            <a:ext cx="11694478" cy="5401933"/>
          </a:xfrm>
          <a:prstGeom prst="rect">
            <a:avLst/>
          </a:prstGeom>
        </p:spPr>
      </p:pic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2F965EA8-138B-C181-2A27-F6207A69C826}"/>
              </a:ext>
            </a:extLst>
          </p:cNvPr>
          <p:cNvGraphicFramePr>
            <a:graphicFrameLocks noGrp="1"/>
          </p:cNvGraphicFramePr>
          <p:nvPr/>
        </p:nvGraphicFramePr>
        <p:xfrm>
          <a:off x="341376" y="1506050"/>
          <a:ext cx="11117070" cy="5022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9808">
                  <a:extLst>
                    <a:ext uri="{9D8B030D-6E8A-4147-A177-3AD203B41FA5}">
                      <a16:colId xmlns:a16="http://schemas.microsoft.com/office/drawing/2014/main" val="1661951135"/>
                    </a:ext>
                  </a:extLst>
                </a:gridCol>
                <a:gridCol w="1298448">
                  <a:extLst>
                    <a:ext uri="{9D8B030D-6E8A-4147-A177-3AD203B41FA5}">
                      <a16:colId xmlns:a16="http://schemas.microsoft.com/office/drawing/2014/main" val="673949602"/>
                    </a:ext>
                  </a:extLst>
                </a:gridCol>
                <a:gridCol w="1399032">
                  <a:extLst>
                    <a:ext uri="{9D8B030D-6E8A-4147-A177-3AD203B41FA5}">
                      <a16:colId xmlns:a16="http://schemas.microsoft.com/office/drawing/2014/main" val="993916333"/>
                    </a:ext>
                  </a:extLst>
                </a:gridCol>
                <a:gridCol w="1408176">
                  <a:extLst>
                    <a:ext uri="{9D8B030D-6E8A-4147-A177-3AD203B41FA5}">
                      <a16:colId xmlns:a16="http://schemas.microsoft.com/office/drawing/2014/main" val="2661702244"/>
                    </a:ext>
                  </a:extLst>
                </a:gridCol>
                <a:gridCol w="1883664">
                  <a:extLst>
                    <a:ext uri="{9D8B030D-6E8A-4147-A177-3AD203B41FA5}">
                      <a16:colId xmlns:a16="http://schemas.microsoft.com/office/drawing/2014/main" val="1157451053"/>
                    </a:ext>
                  </a:extLst>
                </a:gridCol>
                <a:gridCol w="1837942">
                  <a:extLst>
                    <a:ext uri="{9D8B030D-6E8A-4147-A177-3AD203B41FA5}">
                      <a16:colId xmlns:a16="http://schemas.microsoft.com/office/drawing/2014/main" val="3715892530"/>
                    </a:ext>
                  </a:extLst>
                </a:gridCol>
              </a:tblGrid>
              <a:tr h="837128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Действие</a:t>
                      </a:r>
                    </a:p>
                  </a:txBody>
                  <a:tcPr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Дата</a:t>
                      </a:r>
                    </a:p>
                  </a:txBody>
                  <a:tcPr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Фактический результат</a:t>
                      </a:r>
                    </a:p>
                  </a:txBody>
                  <a:tcPr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Фактическая дата</a:t>
                      </a:r>
                    </a:p>
                  </a:txBody>
                  <a:tcPr>
                    <a:solidFill>
                      <a:srgbClr val="00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1843766"/>
                  </a:ext>
                </a:extLst>
              </a:tr>
              <a:tr h="837128">
                <a:tc>
                  <a:txBody>
                    <a:bodyPr/>
                    <a:lstStyle/>
                    <a:p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Проанализировать источники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16.11.2025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4956436"/>
                  </a:ext>
                </a:extLst>
              </a:tr>
              <a:tr h="837128">
                <a:tc>
                  <a:txBody>
                    <a:bodyPr/>
                    <a:lstStyle/>
                    <a:p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Составить вопросы для опроса школьников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вопросов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вопросов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23.11.2025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39247"/>
                  </a:ext>
                </a:extLst>
              </a:tr>
              <a:tr h="837128">
                <a:tc>
                  <a:txBody>
                    <a:bodyPr/>
                    <a:lstStyle/>
                    <a:p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Провести опрос школьников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чел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 чел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30.11.2025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3065167"/>
                  </a:ext>
                </a:extLst>
              </a:tr>
              <a:tr h="837128">
                <a:tc>
                  <a:txBody>
                    <a:bodyPr/>
                    <a:lstStyle/>
                    <a:p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Составить карту-схему отбора проб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точки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точек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5.12.2025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4965523"/>
                  </a:ext>
                </a:extLst>
              </a:tr>
              <a:tr h="837128">
                <a:tc>
                  <a:txBody>
                    <a:bodyPr/>
                    <a:lstStyle/>
                    <a:p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Осуществить отбор проб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точки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точек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12.12.2025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6010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01350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C1FE64A7-7CBE-35EE-850C-FA99D8EB347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72353" y="27786"/>
            <a:ext cx="11268635" cy="9852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Список использованной литературы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E6EF4C-EAA1-09E1-B86F-016EEFA0F0AE}"/>
              </a:ext>
            </a:extLst>
          </p:cNvPr>
          <p:cNvSpPr txBox="1"/>
          <p:nvPr/>
        </p:nvSpPr>
        <p:spPr>
          <a:xfrm>
            <a:off x="331694" y="1013012"/>
            <a:ext cx="1151068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lvl="0" indent="-228600" algn="just">
              <a:buSzPts val="1400"/>
              <a:buFont typeface="+mj-lt"/>
              <a:buAutoNum type="arabicPeriod"/>
            </a:pPr>
            <a:r>
              <a:rPr lang="ru-RU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Байбородова</a:t>
            </a: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Л.В. Использование субъектно-ориентированной технологии воспитания в проектной деятельности // Воспитание школьников. – 2017. – № 4. – С. 3–10.</a:t>
            </a:r>
            <a:endParaRPr lang="ru-RU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71500" lvl="0" indent="-228600" algn="just">
              <a:buSzPts val="1400"/>
              <a:buFont typeface="+mj-lt"/>
              <a:buAutoNum type="arabicPeriod"/>
            </a:pP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Воронина Е.Н. Привлечение школьников и студентов к исследованиям окружающей среды, актуальным для фундаментальной и прикладной науки: иностранный и Российский опыт / Е.Н. Воронина, </a:t>
            </a:r>
            <a:r>
              <a:rPr lang="ru-RU" sz="1400" kern="0" spc="-2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М.Р. </a:t>
            </a:r>
            <a:r>
              <a:rPr lang="ru-RU" sz="1400" kern="0" spc="-2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Галямова</a:t>
            </a:r>
            <a:r>
              <a:rPr lang="ru-RU" sz="1400" kern="0" spc="-2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С.Е. Седых// Исследователь/</a:t>
            </a:r>
            <a:r>
              <a:rPr lang="ru-RU" sz="1400" kern="0" spc="-2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Researche</a:t>
            </a:r>
            <a:r>
              <a:rPr lang="en-US" sz="1400" kern="0" spc="-2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</a:t>
            </a:r>
            <a:r>
              <a:rPr lang="ru-RU" sz="1400" kern="0" spc="-2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– 2020. – №</a:t>
            </a:r>
            <a:r>
              <a:rPr lang="en-US" sz="1400" kern="0" spc="-2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ru-RU" sz="1400" kern="0" spc="-2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 – С.</a:t>
            </a:r>
            <a:r>
              <a:rPr lang="en-US" sz="1400" kern="0" spc="-2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ru-RU" sz="1400" kern="0" spc="-2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12–20.</a:t>
            </a:r>
            <a:endParaRPr lang="ru-RU" sz="1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571500" lvl="0" indent="-228600" algn="just">
              <a:buSzPts val="1400"/>
              <a:buFont typeface="+mj-lt"/>
              <a:buAutoNum type="arabicPeriod"/>
            </a:pP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Зайнуллина Ф.К. Проектная деятельность как составляющая модернизации российского образования // Вестник </a:t>
            </a:r>
            <a:r>
              <a:rPr lang="ru-RU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КазГУКИ</a:t>
            </a: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– 2014. – </a:t>
            </a:r>
            <a:b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№№ 4–2. – С. 77–80.</a:t>
            </a:r>
            <a:endParaRPr lang="ru-RU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71500" lvl="0" indent="-228600" algn="just">
              <a:buSzPts val="1400"/>
              <a:buFont typeface="+mj-lt"/>
              <a:buAutoNum type="arabicPeriod"/>
            </a:pPr>
            <a:r>
              <a:rPr lang="ru-RU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Индивидуальный проект. 10–11 классы: учеб. пособие для общеобразовательных организаций / М.В. </a:t>
            </a:r>
            <a:r>
              <a:rPr lang="ru-RU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Половкова</a:t>
            </a:r>
            <a:r>
              <a:rPr lang="ru-RU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А.В. Носов, Т.В. </a:t>
            </a:r>
            <a:r>
              <a:rPr lang="ru-RU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Половкова</a:t>
            </a:r>
            <a:r>
              <a:rPr lang="ru-RU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М.В. </a:t>
            </a:r>
            <a:r>
              <a:rPr lang="ru-RU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Майсак</a:t>
            </a:r>
            <a:r>
              <a:rPr lang="ru-RU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– 3-е изд. – М.: Просвещение, 2021. – 159 с.</a:t>
            </a:r>
          </a:p>
          <a:p>
            <a:pPr marL="571500" lvl="0" indent="-228600" algn="just">
              <a:buSzPts val="1400"/>
              <a:buFont typeface="+mj-lt"/>
              <a:buAutoNum type="arabicPeriod"/>
            </a:pPr>
            <a:r>
              <a:rPr lang="ru-RU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Кокоренко</a:t>
            </a: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В.Л. Проектно-исследовательская деятельность как средство педагогического сопровождения одаренных детей // Школьные технологии. – 2015. – № 2. – С. 23–27.</a:t>
            </a:r>
            <a:endParaRPr lang="ru-RU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71500" lvl="0" indent="-228600" algn="just">
              <a:buSzPts val="1400"/>
              <a:buFont typeface="+mj-lt"/>
              <a:buAutoNum type="arabicPeriod"/>
            </a:pP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Леонтович А.В. Методика организации исследовательского проекта. – М.: ИД «Методист», 2014. – 52 с.</a:t>
            </a:r>
            <a:endParaRPr lang="ru-RU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71500" lvl="0" indent="-228600" algn="just">
              <a:buSzPts val="1400"/>
              <a:buFont typeface="+mj-lt"/>
              <a:buAutoNum type="arabicPeriod"/>
            </a:pP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Леонтович А.В. Проблема исследовательской и проектной деятельности в новых ФГОС // Управление школой. – 2013. – № 3. – С. 4–8.</a:t>
            </a:r>
            <a:endParaRPr lang="ru-RU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71500" lvl="0" indent="-228600" algn="just">
              <a:buSzPts val="1400"/>
              <a:buFont typeface="+mj-lt"/>
              <a:buAutoNum type="arabicPeriod"/>
            </a:pPr>
            <a:r>
              <a:rPr lang="ru-RU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Лысиченкова</a:t>
            </a: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С.А. Психолого-педагогическое сопровождение проектной деятельности учащихся // Молодой ученый. – 2016. – № 16. – </a:t>
            </a:r>
            <a:b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С. 361–366.</a:t>
            </a:r>
            <a:endParaRPr lang="ru-RU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71500" lvl="0" indent="-228600" algn="just">
              <a:buSzPts val="1400"/>
              <a:buFont typeface="+mj-lt"/>
              <a:buAutoNum type="arabicPeriod"/>
            </a:pP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Проектная деятельность в школе: курс / М. Монахова, З. </a:t>
            </a:r>
            <a:r>
              <a:rPr lang="ru-RU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Шильникова</a:t>
            </a: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– М.: Яндекс Учебник, 2024 – </a:t>
            </a:r>
            <a:r>
              <a:rPr lang="en-US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URL</a:t>
            </a: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ru-RU" sz="140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https://yandex.ru/project/education/course/</a:t>
            </a:r>
            <a:br>
              <a:rPr lang="ru-RU" sz="140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ru-RU" sz="140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proektnaya-deyatelnost-v-shkole#razdelitel-2</a:t>
            </a: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endParaRPr lang="ru-RU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71500" lvl="0" indent="-228600" algn="just">
              <a:buSzPts val="1400"/>
              <a:buFont typeface="+mj-lt"/>
              <a:buAutoNum type="arabicPeriod"/>
            </a:pP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Проектная деятельность школьников. Как успешно представить свой проект и победить в конкурсе: учебно-метод. пособие / С.А. </a:t>
            </a:r>
            <a:r>
              <a:rPr lang="ru-RU" sz="1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Ганат</a:t>
            </a: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А.П. Денисов, И.Ю. Жильцова, Е.В. Масловская. – М.: НИЯУ МИФИ, 2023. – 100 с.</a:t>
            </a:r>
          </a:p>
          <a:p>
            <a:pPr marL="571500" lvl="0" indent="-228600" algn="just">
              <a:buSzPts val="1400"/>
              <a:buFont typeface="+mj-lt"/>
              <a:buAutoNum type="arabicPeriod"/>
            </a:pPr>
            <a:r>
              <a:rPr lang="ru-RU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Скворцова Я.В. Индивидуальный проект. 10 (10–11) класс. Тетрадь-тренажер / Я.В. Скворцова, П.М. Скворцов. – М.: Интеллект-центр, 2022. – 112 с.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1991247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2C162C5-F78D-0EF9-7C4A-37C4145185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7000" cy="6858000"/>
          </a:xfrm>
          <a:prstGeom prst="rect">
            <a:avLst/>
          </a:prstGeom>
        </p:spPr>
      </p:pic>
      <p:sp>
        <p:nvSpPr>
          <p:cNvPr id="7" name="Блок-схема: память с последовательным доступом 6">
            <a:extLst>
              <a:ext uri="{FF2B5EF4-FFF2-40B4-BE49-F238E27FC236}">
                <a16:creationId xmlns:a16="http://schemas.microsoft.com/office/drawing/2014/main" id="{FBE47A5B-D193-CB2E-20B7-7CA286A01AC4}"/>
              </a:ext>
            </a:extLst>
          </p:cNvPr>
          <p:cNvSpPr/>
          <p:nvPr/>
        </p:nvSpPr>
        <p:spPr>
          <a:xfrm rot="10800000">
            <a:off x="6896910" y="647406"/>
            <a:ext cx="5295089" cy="2377440"/>
          </a:xfrm>
          <a:prstGeom prst="flowChartMagneticTape">
            <a:avLst/>
          </a:prstGeom>
          <a:solidFill>
            <a:srgbClr val="DCB9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0743936A-8CD3-8253-4CFA-B4FC35C788B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532122" y="1173344"/>
            <a:ext cx="602466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270451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F46DE770-AB45-9B63-F8FB-98B1395E9A4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381017" y="2766218"/>
            <a:ext cx="749191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Рабочий 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журнал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9806160-68B7-BFA4-AE36-06A9697910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599" y="846306"/>
            <a:ext cx="5248578" cy="5418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477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>
            <a:extLst>
              <a:ext uri="{FF2B5EF4-FFF2-40B4-BE49-F238E27FC236}">
                <a16:creationId xmlns:a16="http://schemas.microsoft.com/office/drawing/2014/main" id="{0E4F2C21-5373-83C4-8E36-53F2106931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1692" y="1115506"/>
            <a:ext cx="5906311" cy="4351338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Зачем нужен рабочий журнал?</a:t>
            </a:r>
          </a:p>
          <a:p>
            <a:pPr marL="0" indent="0">
              <a:buNone/>
            </a:pPr>
            <a:endParaRPr lang="ru-RU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ru-RU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Планировать и отслеживать прогресс работы;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ru-RU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Хранить важную информацию по проекту;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ru-RU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Фиксировать выводы для продолжения работы;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ru-RU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Отражать итоги и результаты проделанной работы, в том числе для куратора;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Собирать </a:t>
            </a:r>
            <a:r>
              <a:rPr lang="ru-RU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все данные по проекту в одном месте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F042953-AB04-1394-51EE-1304F1C2D7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270" y="505839"/>
            <a:ext cx="4320818" cy="5661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167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AB2AA53-7BFF-B1C3-A0DC-267807EE70F2}"/>
              </a:ext>
            </a:extLst>
          </p:cNvPr>
          <p:cNvSpPr txBox="1"/>
          <p:nvPr/>
        </p:nvSpPr>
        <p:spPr>
          <a:xfrm>
            <a:off x="4474723" y="145915"/>
            <a:ext cx="7334656" cy="6889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algn="ctr">
              <a:lnSpc>
                <a:spcPct val="107000"/>
              </a:lnSpc>
            </a:pPr>
            <a:r>
              <a:rPr lang="ru-RU" sz="2800" b="1" kern="100" dirty="0"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Что может быть зафиксировано в журнале?</a:t>
            </a:r>
          </a:p>
          <a:p>
            <a:pPr indent="450215" algn="ctr">
              <a:lnSpc>
                <a:spcPct val="107000"/>
              </a:lnSpc>
            </a:pPr>
            <a:endParaRPr lang="ru-RU" sz="2800" b="1" kern="100" dirty="0"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07000"/>
              </a:lnSpc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ru-RU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Намерения, планы, и достижения;</a:t>
            </a:r>
          </a:p>
          <a:p>
            <a:pPr marL="342900" lvl="0" indent="-342900" algn="just">
              <a:lnSpc>
                <a:spcPct val="107000"/>
              </a:lnSpc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ru-RU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Процессы и решения, например, расчеты для проекта;</a:t>
            </a:r>
          </a:p>
          <a:p>
            <a:pPr marL="342900" lvl="0" indent="-342900" algn="just">
              <a:lnSpc>
                <a:spcPct val="107000"/>
              </a:lnSpc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ru-RU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Мысли и идеи, которые не хочется потерять;</a:t>
            </a:r>
          </a:p>
          <a:p>
            <a:pPr marL="342900" lvl="0" indent="-342900" algn="just">
              <a:lnSpc>
                <a:spcPct val="107000"/>
              </a:lnSpc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ru-RU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Записи по ходу анализа источников;</a:t>
            </a:r>
          </a:p>
          <a:p>
            <a:pPr marL="342900" lvl="0" indent="-342900" algn="just">
              <a:lnSpc>
                <a:spcPct val="107000"/>
              </a:lnSpc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ru-RU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Возможные направления для изучения;</a:t>
            </a:r>
          </a:p>
          <a:p>
            <a:pPr marL="342900" lvl="0" indent="-342900" algn="just">
              <a:lnSpc>
                <a:spcPct val="107000"/>
              </a:lnSpc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ru-RU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Список использованных источников;</a:t>
            </a:r>
          </a:p>
          <a:p>
            <a:pPr marL="342900" lvl="0" indent="-342900" algn="just">
              <a:lnSpc>
                <a:spcPct val="107000"/>
              </a:lnSpc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ru-RU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Результаты взаимодействия с экспертами и другими людьми;</a:t>
            </a:r>
          </a:p>
          <a:p>
            <a:pPr marL="342900" lvl="0" indent="-342900" algn="just">
              <a:lnSpc>
                <a:spcPct val="107000"/>
              </a:lnSpc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ru-RU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Любая полезная информация по теме в виде цитат, фотографий, таблиц, графиков;</a:t>
            </a:r>
          </a:p>
          <a:p>
            <a:pPr marL="342900" lvl="0" indent="-342900" algn="just">
              <a:lnSpc>
                <a:spcPct val="107000"/>
              </a:lnSpc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ru-RU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Выводы о себе и ходе работы</a:t>
            </a:r>
            <a:r>
              <a:rPr lang="ru-RU" sz="18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FFA11DB-FEE0-A9D6-9269-5527593EF1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21" y="1274324"/>
            <a:ext cx="3363338" cy="4484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80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CC904EAF-0044-C15A-F734-51E7F50B9AF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381017" y="2766218"/>
            <a:ext cx="749191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запустить 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рабочий журнал?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356AABC-73D4-0308-851A-16A09027A6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08" y="1177047"/>
            <a:ext cx="4659549" cy="4659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92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B1720FFD-4F1F-47CD-2B3F-292396518984}"/>
              </a:ext>
            </a:extLst>
          </p:cNvPr>
          <p:cNvGraphicFramePr>
            <a:graphicFrameLocks noGrp="1"/>
          </p:cNvGraphicFramePr>
          <p:nvPr/>
        </p:nvGraphicFramePr>
        <p:xfrm>
          <a:off x="441832" y="483419"/>
          <a:ext cx="11381362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0681">
                  <a:extLst>
                    <a:ext uri="{9D8B030D-6E8A-4147-A177-3AD203B41FA5}">
                      <a16:colId xmlns:a16="http://schemas.microsoft.com/office/drawing/2014/main" val="2213555735"/>
                    </a:ext>
                  </a:extLst>
                </a:gridCol>
                <a:gridCol w="5690681">
                  <a:extLst>
                    <a:ext uri="{9D8B030D-6E8A-4147-A177-3AD203B41FA5}">
                      <a16:colId xmlns:a16="http://schemas.microsoft.com/office/drawing/2014/main" val="2969221418"/>
                    </a:ext>
                  </a:extLst>
                </a:gridCol>
              </a:tblGrid>
              <a:tr h="2782201">
                <a:tc>
                  <a:txBody>
                    <a:bodyPr/>
                    <a:lstStyle/>
                    <a:p>
                      <a:pPr algn="ctr"/>
                      <a:r>
                        <a:rPr lang="ru-RU" sz="1800" b="1" i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ПОИСК ИНТЕРЕСА </a:t>
                      </a:r>
                    </a:p>
                    <a:p>
                      <a:pPr algn="ctr"/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возможная цель проекта (и ее корректировки);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используемые источники поиска информации (сайты, книги, учебники, научные статьи, подкасты, экскурсии, фильмы, новости, статистические данные, карты, беседы с экспертом);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надежность источников, отметить проверенные источники.</a:t>
                      </a:r>
                      <a:endParaRPr lang="ru-RU" dirty="0"/>
                    </a:p>
                  </a:txBody>
                  <a:tcPr>
                    <a:solidFill>
                      <a:srgbClr val="DCB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ПЛАНИРОВАНИЕ </a:t>
                      </a:r>
                    </a:p>
                    <a:p>
                      <a:pPr lvl="0"/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количество времени, которое есть до финала работы;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оценка собственных ресурсов с учетом других занятий;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список необходимых действий в проекте;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дедлайны по каждому действию;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фактические результаты и сроки окончания запланированных действий.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DCB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3341810"/>
                  </a:ext>
                </a:extLst>
              </a:tr>
              <a:tr h="2782201">
                <a:tc>
                  <a:txBody>
                    <a:bodyPr/>
                    <a:lstStyle/>
                    <a:p>
                      <a:pPr algn="ctr"/>
                      <a:endParaRPr lang="ru-RU" sz="1800" b="1" i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sz="1800" b="1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ДЕЙСТВИЕ </a:t>
                      </a:r>
                    </a:p>
                    <a:p>
                      <a:pPr algn="ctr"/>
                      <a:endParaRPr lang="ru-RU" sz="1800" b="1" i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8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тема проекта и итоговый продукт;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8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проблема, цель, задачи, методы и способы, результат проекта;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8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принятые решения и результаты действий из плана;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8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впечатления и выводы о ходе работы.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F9F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РЕФЛЕКСИЯ </a:t>
                      </a:r>
                    </a:p>
                    <a:p>
                      <a:pPr algn="ctr"/>
                      <a:endParaRPr lang="ru-RU" sz="1800" b="1" i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8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выводы о себе по ходу работы;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8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анализ всей работы после создания отчетной работы.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F9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60974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39132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DCF1E118-6763-7230-744F-C4211E59BB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5032" y="0"/>
            <a:ext cx="5475458" cy="5346038"/>
          </a:xfrm>
          <a:prstGeom prst="rect">
            <a:avLst/>
          </a:prstGeom>
        </p:spPr>
      </p:pic>
      <p:graphicFrame>
        <p:nvGraphicFramePr>
          <p:cNvPr id="12" name="Таблица 11">
            <a:extLst>
              <a:ext uri="{FF2B5EF4-FFF2-40B4-BE49-F238E27FC236}">
                <a16:creationId xmlns:a16="http://schemas.microsoft.com/office/drawing/2014/main" id="{F0B01A62-0EEA-FD01-309E-488341B1FE73}"/>
              </a:ext>
            </a:extLst>
          </p:cNvPr>
          <p:cNvGraphicFramePr>
            <a:graphicFrameLocks noGrp="1"/>
          </p:cNvGraphicFramePr>
          <p:nvPr/>
        </p:nvGraphicFramePr>
        <p:xfrm>
          <a:off x="301557" y="5495463"/>
          <a:ext cx="11702376" cy="1097280"/>
        </p:xfrm>
        <a:graphic>
          <a:graphicData uri="http://schemas.openxmlformats.org/drawingml/2006/table">
            <a:tbl>
              <a:tblPr/>
              <a:tblGrid>
                <a:gridCol w="3900792">
                  <a:extLst>
                    <a:ext uri="{9D8B030D-6E8A-4147-A177-3AD203B41FA5}">
                      <a16:colId xmlns:a16="http://schemas.microsoft.com/office/drawing/2014/main" val="2668820669"/>
                    </a:ext>
                  </a:extLst>
                </a:gridCol>
                <a:gridCol w="3900792">
                  <a:extLst>
                    <a:ext uri="{9D8B030D-6E8A-4147-A177-3AD203B41FA5}">
                      <a16:colId xmlns:a16="http://schemas.microsoft.com/office/drawing/2014/main" val="566120069"/>
                    </a:ext>
                  </a:extLst>
                </a:gridCol>
                <a:gridCol w="3900792">
                  <a:extLst>
                    <a:ext uri="{9D8B030D-6E8A-4147-A177-3AD203B41FA5}">
                      <a16:colId xmlns:a16="http://schemas.microsoft.com/office/drawing/2014/main" val="88727705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Планирование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Действие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Рефлексия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742611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ru-RU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Нужно провести интервью с экспертом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3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Связался с экспертом, он сможет поговорить только на следующей неделе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3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Я очень нервничаю, когда нужно звонить незнакомому человеку по телефону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08339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63395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28DB8F26-EED0-3047-ADE1-9A954A8D323A}"/>
              </a:ext>
            </a:extLst>
          </p:cNvPr>
          <p:cNvSpPr txBox="1">
            <a:spLocks/>
          </p:cNvSpPr>
          <p:nvPr/>
        </p:nvSpPr>
        <p:spPr>
          <a:xfrm>
            <a:off x="5328920" y="1846771"/>
            <a:ext cx="659892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72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Объект и предмет исследования?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A66D7F9-3B13-9DDE-EF14-230941D644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304" y="772668"/>
            <a:ext cx="5312664" cy="5312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8462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28FD0104-65EE-4F9E-9C89-897334D1F884}"/>
              </a:ext>
            </a:extLst>
          </p:cNvPr>
          <p:cNvSpPr txBox="1">
            <a:spLocks/>
          </p:cNvSpPr>
          <p:nvPr/>
        </p:nvSpPr>
        <p:spPr>
          <a:xfrm>
            <a:off x="256032" y="453774"/>
            <a:ext cx="460248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Объект исследования: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C705766-E031-2859-E719-DF024B9CF5B4}"/>
              </a:ext>
            </a:extLst>
          </p:cNvPr>
          <p:cNvSpPr txBox="1"/>
          <p:nvPr/>
        </p:nvSpPr>
        <p:spPr>
          <a:xfrm>
            <a:off x="5020056" y="1923605"/>
            <a:ext cx="7013448" cy="2554545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часть окружающего мира, которая существует независимо  от осознания ее существования субъектами (людьми), то есть реально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B9267901-40F6-F1F7-47B0-85254C2DAE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553" y="2957574"/>
            <a:ext cx="4359437" cy="3349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7215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1161</Words>
  <Application>Microsoft Office PowerPoint</Application>
  <PresentationFormat>Широкоэкранный</PresentationFormat>
  <Paragraphs>159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Symbol</vt:lpstr>
      <vt:lpstr>Wingdings</vt:lpstr>
      <vt:lpstr>Тема Office</vt:lpstr>
      <vt:lpstr>Презентация PowerPoint</vt:lpstr>
      <vt:lpstr>Рабочий  журнал</vt:lpstr>
      <vt:lpstr>Презентация PowerPoint</vt:lpstr>
      <vt:lpstr>Презентация PowerPoint</vt:lpstr>
      <vt:lpstr>Как запустить  рабочий журнал?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Список использованной литературы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Первышина Галина Григорьевна</dc:creator>
  <cp:lastModifiedBy>Первышина Галина Григорьевна</cp:lastModifiedBy>
  <cp:revision>6</cp:revision>
  <dcterms:created xsi:type="dcterms:W3CDTF">2024-11-25T09:37:35Z</dcterms:created>
  <dcterms:modified xsi:type="dcterms:W3CDTF">2024-11-27T10:07:48Z</dcterms:modified>
</cp:coreProperties>
</file>