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notesMasterIdLst>
    <p:notesMasterId r:id="rId45"/>
  </p:notesMasterIdLst>
  <p:sldIdLst>
    <p:sldId id="383" r:id="rId2"/>
    <p:sldId id="339" r:id="rId3"/>
    <p:sldId id="371" r:id="rId4"/>
    <p:sldId id="364" r:id="rId5"/>
    <p:sldId id="333" r:id="rId6"/>
    <p:sldId id="340" r:id="rId7"/>
    <p:sldId id="352" r:id="rId8"/>
    <p:sldId id="341" r:id="rId9"/>
    <p:sldId id="373" r:id="rId10"/>
    <p:sldId id="376" r:id="rId11"/>
    <p:sldId id="377" r:id="rId12"/>
    <p:sldId id="378" r:id="rId13"/>
    <p:sldId id="342" r:id="rId14"/>
    <p:sldId id="343" r:id="rId15"/>
    <p:sldId id="346" r:id="rId16"/>
    <p:sldId id="374" r:id="rId17"/>
    <p:sldId id="372" r:id="rId18"/>
    <p:sldId id="344" r:id="rId19"/>
    <p:sldId id="375" r:id="rId20"/>
    <p:sldId id="347" r:id="rId21"/>
    <p:sldId id="345" r:id="rId22"/>
    <p:sldId id="349" r:id="rId23"/>
    <p:sldId id="353" r:id="rId24"/>
    <p:sldId id="350" r:id="rId25"/>
    <p:sldId id="379" r:id="rId26"/>
    <p:sldId id="357" r:id="rId27"/>
    <p:sldId id="354" r:id="rId28"/>
    <p:sldId id="355" r:id="rId29"/>
    <p:sldId id="382" r:id="rId30"/>
    <p:sldId id="257" r:id="rId31"/>
    <p:sldId id="381" r:id="rId32"/>
    <p:sldId id="365" r:id="rId33"/>
    <p:sldId id="366" r:id="rId34"/>
    <p:sldId id="367" r:id="rId35"/>
    <p:sldId id="368" r:id="rId36"/>
    <p:sldId id="369" r:id="rId37"/>
    <p:sldId id="370" r:id="rId38"/>
    <p:sldId id="358" r:id="rId39"/>
    <p:sldId id="356" r:id="rId40"/>
    <p:sldId id="362" r:id="rId41"/>
    <p:sldId id="360" r:id="rId42"/>
    <p:sldId id="320" r:id="rId43"/>
    <p:sldId id="311" r:id="rId4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8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  <a:srgbClr val="DCB9FF"/>
    <a:srgbClr val="EEDDFF"/>
    <a:srgbClr val="0000CC"/>
    <a:srgbClr val="C081FF"/>
    <a:srgbClr val="36006C"/>
    <a:srgbClr val="826300"/>
    <a:srgbClr val="F9F3FF"/>
    <a:srgbClr val="77370B"/>
    <a:srgbClr val="55257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147" autoAdjust="0"/>
  </p:normalViewPr>
  <p:slideViewPr>
    <p:cSldViewPr snapToGrid="0" showGuides="1">
      <p:cViewPr varScale="1">
        <p:scale>
          <a:sx n="104" d="100"/>
          <a:sy n="104" d="100"/>
        </p:scale>
        <p:origin x="792" y="108"/>
      </p:cViewPr>
      <p:guideLst>
        <p:guide orient="horz" pos="2160"/>
        <p:guide pos="388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0E1F1E-00FF-4260-8010-414655F37EB7}" type="datetimeFigureOut">
              <a:rPr lang="ru-RU" smtClean="0"/>
              <a:t>27.11.2024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1F1D1E-A0B8-4AF5-AAD2-15B850289F5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974341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81F1D1E-A0B8-4AF5-AAD2-15B850289F50}" type="slidenum">
              <a:rPr lang="ru-RU" smtClean="0"/>
              <a:t>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32380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Обзор литературы позволяет информировать читателей о том, что происходило в данной области науки, на каком этапе своего развития находится данная проблематика, и определяет область для дальнейших исследований.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81F1D1E-A0B8-4AF5-AAD2-15B850289F50}" type="slidenum">
              <a:rPr lang="ru-RU" smtClean="0"/>
              <a:t>8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372819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Обзор литературы позволяет информировать читателей о том, что происходило в данной области науки, на каком этапе своего развития находится данная проблематика, и определяет область для дальнейших исследований.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81F1D1E-A0B8-4AF5-AAD2-15B850289F50}" type="slidenum">
              <a:rPr lang="ru-RU" smtClean="0"/>
              <a:t>10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1429374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Обзор литературы позволяет информировать читателей о том, что происходило в данной области науки, на каком этапе своего развития находится данная проблематика, и определяет область для дальнейших исследований.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81F1D1E-A0B8-4AF5-AAD2-15B850289F50}" type="slidenum">
              <a:rPr lang="ru-RU" smtClean="0"/>
              <a:t>11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1784251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Обзор литературы позволяет информировать читателей о том, что происходило в данной области науки, на каком этапе своего развития находится данная проблематика, и определяет область для дальнейших исследований.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81F1D1E-A0B8-4AF5-AAD2-15B850289F50}" type="slidenum">
              <a:rPr lang="ru-RU" smtClean="0"/>
              <a:t>12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350010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81F1D1E-A0B8-4AF5-AAD2-15B850289F50}" type="slidenum">
              <a:rPr lang="ru-RU" smtClean="0"/>
              <a:t>33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952631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0932E5A-8FEA-445F-A1BC-A262358768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F1E655D6-0B76-43AA-B104-11E937CDDBD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60C34EE-4FB6-4E40-921D-ECFE2E208F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7DF65-B3D2-4A4A-A4BD-2DB3B0D92F5F}" type="datetimeFigureOut">
              <a:rPr lang="ru-RU" smtClean="0"/>
              <a:t>27.11.2024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C79153D-6FC7-42FD-BB95-F5264153EC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6ACE9C4-21F2-45A8-9C5E-E2C60ACC7D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8A9D5-5D0A-4CBE-9B63-F60FFF39CF5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226751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FC4B2C2-23D5-4D11-B015-DFCC55A47A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69284D2D-D8CD-495B-8C1D-4FAF811DA5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D5237FA-62D6-43D2-A264-415FBFB5BD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7DF65-B3D2-4A4A-A4BD-2DB3B0D92F5F}" type="datetimeFigureOut">
              <a:rPr lang="ru-RU" smtClean="0"/>
              <a:t>27.11.2024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59BD82F-7FCB-4781-AC9B-C70E45479F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E78D109-6DCC-448A-8DE5-CE874D0675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8A9D5-5D0A-4CBE-9B63-F60FFF39CF5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496216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537CB30D-0C51-4BB1-8869-1A01C1F2216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E0BB2B16-BCE4-4A08-8C40-E67C20AD910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853F1BA-2E04-402B-A2D8-1F0FBD624B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7DF65-B3D2-4A4A-A4BD-2DB3B0D92F5F}" type="datetimeFigureOut">
              <a:rPr lang="ru-RU" smtClean="0"/>
              <a:t>27.11.2024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9CDADA4-2500-42C5-9F02-B9A85D550E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4476C39-3F89-401F-BA2F-D5B29CD1A3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8A9D5-5D0A-4CBE-9B63-F60FFF39CF5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481009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167EBB2-2A02-42B6-AB66-29B965F31E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482ECAC-8283-4381-A39D-D25F54D6FFE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347921D-C3E1-4E39-BC72-A5246CDBEE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7DF65-B3D2-4A4A-A4BD-2DB3B0D92F5F}" type="datetimeFigureOut">
              <a:rPr lang="ru-RU" smtClean="0"/>
              <a:t>27.11.2024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41812E9-DD51-4737-8A4D-5D506C9F64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50BBFD5-2C02-44DE-AB73-AD7E950AA5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8A9D5-5D0A-4CBE-9B63-F60FFF39CF5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891705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8B04DF7-9CD2-4B25-9C7B-537947628C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F9882285-8E6D-4516-9F52-E5A431154BD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3173A7B-6207-4104-B7B7-D0FB169550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7DF65-B3D2-4A4A-A4BD-2DB3B0D92F5F}" type="datetimeFigureOut">
              <a:rPr lang="ru-RU" smtClean="0"/>
              <a:t>27.11.2024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0B99795-26F3-4C7A-A19A-DD097120BB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69219D7-74D5-464B-9FA6-EDFE14D887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8A9D5-5D0A-4CBE-9B63-F60FFF39CF5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193856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36D8831-1F01-4E43-92CF-A9FE7C0C97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C7813AD-A128-4468-84FF-D038D923966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87D9B412-0276-409C-BB32-477D31BDBE3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B5CD1A4F-531C-42F7-BE63-F721123D0D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7DF65-B3D2-4A4A-A4BD-2DB3B0D92F5F}" type="datetimeFigureOut">
              <a:rPr lang="ru-RU" smtClean="0"/>
              <a:t>27.11.2024</a:t>
            </a:fld>
            <a:endParaRPr lang="ru-RU" dirty="0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7D19D7EE-88CB-4D81-BCEF-B68300FCA3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2504AEAD-058A-4156-B690-A11E3DC3E1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8A9D5-5D0A-4CBE-9B63-F60FFF39CF5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460151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DBFC63A-3BB7-4CCC-99A2-989A9A091E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5CA100A0-E86B-446C-BEFB-2AF60E33610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A7B747C2-ABCD-49D7-8852-C1C83F6EE5C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60EAC069-D9F3-4D21-81E0-A938B173AC3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3AC71057-01FA-4CA3-A0FB-AB4F68C33B2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9FFC54A8-15A0-4296-A3CA-E5176441E4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7DF65-B3D2-4A4A-A4BD-2DB3B0D92F5F}" type="datetimeFigureOut">
              <a:rPr lang="ru-RU" smtClean="0"/>
              <a:t>27.11.2024</a:t>
            </a:fld>
            <a:endParaRPr lang="ru-RU" dirty="0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2B6ADA98-EE1E-4E8A-84A3-C687D8770F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472E2136-0749-4477-87DE-2C91B041A0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8A9D5-5D0A-4CBE-9B63-F60FFF39CF5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637706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7D094F6-FD83-4D9D-9AF1-B29A49D703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DF971098-09BB-46C7-BB54-784C99BD2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7DF65-B3D2-4A4A-A4BD-2DB3B0D92F5F}" type="datetimeFigureOut">
              <a:rPr lang="ru-RU" smtClean="0"/>
              <a:t>27.11.2024</a:t>
            </a:fld>
            <a:endParaRPr lang="ru-RU" dirty="0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35EC29CC-6B4A-4CC8-B832-DFD72FE96F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4079729A-4312-4A62-87C9-8DF13719F8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8A9D5-5D0A-4CBE-9B63-F60FFF39CF5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523510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28534F6B-2EBC-4B38-A175-C5FD8A4C13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7DF65-B3D2-4A4A-A4BD-2DB3B0D92F5F}" type="datetimeFigureOut">
              <a:rPr lang="ru-RU" smtClean="0"/>
              <a:t>27.11.2024</a:t>
            </a:fld>
            <a:endParaRPr lang="ru-RU" dirty="0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C37FDFCA-5552-4DDB-AE18-0F6F7D19FC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AFE7825D-9B48-48E6-BD1F-74940AD6F0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8A9D5-5D0A-4CBE-9B63-F60FFF39CF5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553329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5AA7A46-AFDD-4017-AFF6-6B07C9136A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E532497-25EC-4603-8E5A-181125F92B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92F5CD26-EDCF-468B-B9A0-5A84C068BD6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9C86E2F9-D26B-4CB5-BA54-41CD45B629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7DF65-B3D2-4A4A-A4BD-2DB3B0D92F5F}" type="datetimeFigureOut">
              <a:rPr lang="ru-RU" smtClean="0"/>
              <a:t>27.11.2024</a:t>
            </a:fld>
            <a:endParaRPr lang="ru-RU" dirty="0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8AA69938-1148-4D4E-B112-6CE1203379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1C978CDA-0714-400D-8925-96FBCCAA0A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8A9D5-5D0A-4CBE-9B63-F60FFF39CF5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866265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7C2E0BA-6A7B-4616-9694-DEA84377EB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90C8D7CD-2696-4CFD-9402-7F688E5B4D5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D2769F0E-F163-4370-9298-DD16E34FA5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2BDCB92A-06CD-4959-8FD4-089DD4C437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7DF65-B3D2-4A4A-A4BD-2DB3B0D92F5F}" type="datetimeFigureOut">
              <a:rPr lang="ru-RU" smtClean="0"/>
              <a:t>27.11.2024</a:t>
            </a:fld>
            <a:endParaRPr lang="ru-RU" dirty="0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D14524C7-3E92-492B-9F52-FD7B25F364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538E4D52-84D4-4CB0-BC81-8C835CF301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8A9D5-5D0A-4CBE-9B63-F60FFF39CF5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230862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F3DD4A5-E9FA-40E4-AAE5-94E674A89B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82DA3E0C-7FA1-4ED4-83F5-A723F795BB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AA78B3E-976A-4440-ADE2-5652035AEBD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B7DF65-B3D2-4A4A-A4BD-2DB3B0D92F5F}" type="datetimeFigureOut">
              <a:rPr lang="ru-RU" smtClean="0"/>
              <a:t>27.11.2024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1BEA0A1-CA33-4CB6-BBA5-D0F3FC3CE65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28DBDB1-37DD-41EA-AC42-1BC42128BAD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C8A9D5-5D0A-4CBE-9B63-F60FFF39CF5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709422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rsl.ru/" TargetMode="Externa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ru.wikipedia.org/" TargetMode="Externa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hyperlink" Target="https://yandex.ru/project/education/course/proektnaya-deyatelnost-v-shkole#razdelitel-2" TargetMode="Externa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B239CD3-9326-C9D3-9EAE-FC026BF7B0E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1CC92505-6D7C-1AD4-D173-3B8EF34C4258}"/>
              </a:ext>
            </a:extLst>
          </p:cNvPr>
          <p:cNvSpPr txBox="1">
            <a:spLocks/>
          </p:cNvSpPr>
          <p:nvPr/>
        </p:nvSpPr>
        <p:spPr>
          <a:xfrm>
            <a:off x="5179759" y="1944255"/>
            <a:ext cx="6598920" cy="238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20000"/>
              </a:lnSpc>
            </a:pPr>
            <a:r>
              <a:rPr lang="ru-RU" sz="7200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Из каких частей должна состоять работа?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A36CA336-55CC-2030-805B-A7CA277516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914" y="1042637"/>
            <a:ext cx="4772726" cy="4772726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246649B2-3E6B-35B8-DC02-A40929BA4531}"/>
              </a:ext>
            </a:extLst>
          </p:cNvPr>
          <p:cNvSpPr txBox="1"/>
          <p:nvPr/>
        </p:nvSpPr>
        <p:spPr>
          <a:xfrm>
            <a:off x="344129" y="5928852"/>
            <a:ext cx="37067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i="1" dirty="0"/>
              <a:t>https://ru.freepik.com</a:t>
            </a:r>
            <a:endParaRPr lang="ru-RU" sz="1400" i="1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4D4CFA7-417A-9EA8-47F8-C7D01D1031F3}"/>
              </a:ext>
            </a:extLst>
          </p:cNvPr>
          <p:cNvSpPr txBox="1"/>
          <p:nvPr/>
        </p:nvSpPr>
        <p:spPr>
          <a:xfrm>
            <a:off x="6786282" y="5432612"/>
            <a:ext cx="50471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>
                <a:latin typeface="Arial" panose="020B0604020202020204" pitchFamily="34" charset="0"/>
                <a:cs typeface="Arial" panose="020B0604020202020204" pitchFamily="34" charset="0"/>
              </a:rPr>
              <a:t>Составитель: Первышина Г.Г.</a:t>
            </a:r>
          </a:p>
        </p:txBody>
      </p:sp>
    </p:spTree>
    <p:extLst>
      <p:ext uri="{BB962C8B-B14F-4D97-AF65-F5344CB8AC3E}">
        <p14:creationId xmlns:p14="http://schemas.microsoft.com/office/powerpoint/2010/main" val="39412740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3B292688-09BD-458E-933A-45E6A302DA8F}"/>
              </a:ext>
            </a:extLst>
          </p:cNvPr>
          <p:cNvSpPr txBox="1">
            <a:spLocks/>
          </p:cNvSpPr>
          <p:nvPr/>
        </p:nvSpPr>
        <p:spPr>
          <a:xfrm>
            <a:off x="233563" y="318222"/>
            <a:ext cx="11719658" cy="6874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3200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Структура раздела:</a:t>
            </a:r>
          </a:p>
        </p:txBody>
      </p:sp>
      <p:sp>
        <p:nvSpPr>
          <p:cNvPr id="2" name="Равнобедренный треугольник 1">
            <a:extLst>
              <a:ext uri="{FF2B5EF4-FFF2-40B4-BE49-F238E27FC236}">
                <a16:creationId xmlns:a16="http://schemas.microsoft.com/office/drawing/2014/main" id="{D89E99B9-B1B8-4E03-B453-AC2CFD5E1478}"/>
              </a:ext>
            </a:extLst>
          </p:cNvPr>
          <p:cNvSpPr/>
          <p:nvPr/>
        </p:nvSpPr>
        <p:spPr>
          <a:xfrm rot="10800000">
            <a:off x="149580" y="1132609"/>
            <a:ext cx="11719658" cy="5407169"/>
          </a:xfrm>
          <a:prstGeom prst="triangle">
            <a:avLst/>
          </a:prstGeom>
          <a:solidFill>
            <a:srgbClr val="EEDD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5" name="Прямая соединительная линия 4">
            <a:extLst>
              <a:ext uri="{FF2B5EF4-FFF2-40B4-BE49-F238E27FC236}">
                <a16:creationId xmlns:a16="http://schemas.microsoft.com/office/drawing/2014/main" id="{C0DB8744-F04A-42A1-99F2-80D6611EBC6F}"/>
              </a:ext>
            </a:extLst>
          </p:cNvPr>
          <p:cNvCxnSpPr>
            <a:cxnSpLocks/>
          </p:cNvCxnSpPr>
          <p:nvPr/>
        </p:nvCxnSpPr>
        <p:spPr>
          <a:xfrm>
            <a:off x="4197927" y="4883727"/>
            <a:ext cx="3595255" cy="0"/>
          </a:xfrm>
          <a:prstGeom prst="line">
            <a:avLst/>
          </a:prstGeom>
          <a:ln w="1905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>
            <a:extLst>
              <a:ext uri="{FF2B5EF4-FFF2-40B4-BE49-F238E27FC236}">
                <a16:creationId xmlns:a16="http://schemas.microsoft.com/office/drawing/2014/main" id="{2F675181-632D-4CE0-BA26-8A489918AB5C}"/>
              </a:ext>
            </a:extLst>
          </p:cNvPr>
          <p:cNvCxnSpPr>
            <a:cxnSpLocks/>
          </p:cNvCxnSpPr>
          <p:nvPr/>
        </p:nvCxnSpPr>
        <p:spPr>
          <a:xfrm>
            <a:off x="2916382" y="3706091"/>
            <a:ext cx="6144491" cy="0"/>
          </a:xfrm>
          <a:prstGeom prst="line">
            <a:avLst/>
          </a:prstGeom>
          <a:ln w="1905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>
            <a:extLst>
              <a:ext uri="{FF2B5EF4-FFF2-40B4-BE49-F238E27FC236}">
                <a16:creationId xmlns:a16="http://schemas.microsoft.com/office/drawing/2014/main" id="{CAE0A31F-03D9-41C8-8970-E954B8DDF29C}"/>
              </a:ext>
            </a:extLst>
          </p:cNvPr>
          <p:cNvCxnSpPr>
            <a:cxnSpLocks/>
          </p:cNvCxnSpPr>
          <p:nvPr/>
        </p:nvCxnSpPr>
        <p:spPr>
          <a:xfrm>
            <a:off x="1648691" y="2507673"/>
            <a:ext cx="8721436" cy="0"/>
          </a:xfrm>
          <a:prstGeom prst="line">
            <a:avLst/>
          </a:prstGeom>
          <a:ln w="1905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0BFEE0AC-E549-4372-9E6F-CAC4DF87D881}"/>
              </a:ext>
            </a:extLst>
          </p:cNvPr>
          <p:cNvSpPr txBox="1"/>
          <p:nvPr/>
        </p:nvSpPr>
        <p:spPr>
          <a:xfrm>
            <a:off x="1891579" y="1588376"/>
            <a:ext cx="85517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Проблема и контекст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4AF7230-30C4-4A4E-9CEC-709E57BB5265}"/>
              </a:ext>
            </a:extLst>
          </p:cNvPr>
          <p:cNvSpPr txBox="1"/>
          <p:nvPr/>
        </p:nvSpPr>
        <p:spPr>
          <a:xfrm>
            <a:off x="1891579" y="2806559"/>
            <a:ext cx="85517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Основные теоретические подходы, методы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0CC14C2-497E-4AEB-8BEE-C985D4D038D7}"/>
              </a:ext>
            </a:extLst>
          </p:cNvPr>
          <p:cNvSpPr txBox="1"/>
          <p:nvPr/>
        </p:nvSpPr>
        <p:spPr>
          <a:xfrm>
            <a:off x="1712768" y="4062060"/>
            <a:ext cx="85517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Противоречие или пробел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CEF566B-B26E-4964-ADDF-E0EE5D2FA471}"/>
              </a:ext>
            </a:extLst>
          </p:cNvPr>
          <p:cNvSpPr txBox="1"/>
          <p:nvPr/>
        </p:nvSpPr>
        <p:spPr>
          <a:xfrm>
            <a:off x="1733550" y="5120917"/>
            <a:ext cx="85517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Исследование</a:t>
            </a:r>
          </a:p>
        </p:txBody>
      </p:sp>
    </p:spTree>
    <p:extLst>
      <p:ext uri="{BB962C8B-B14F-4D97-AF65-F5344CB8AC3E}">
        <p14:creationId xmlns:p14="http://schemas.microsoft.com/office/powerpoint/2010/main" val="9583617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3B292688-09BD-458E-933A-45E6A302DA8F}"/>
              </a:ext>
            </a:extLst>
          </p:cNvPr>
          <p:cNvSpPr txBox="1">
            <a:spLocks/>
          </p:cNvSpPr>
          <p:nvPr/>
        </p:nvSpPr>
        <p:spPr>
          <a:xfrm>
            <a:off x="233563" y="129685"/>
            <a:ext cx="11719658" cy="6874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3200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Цель написания раздела: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A32B7E6-6210-4B3F-B192-370CF368DB2A}"/>
              </a:ext>
            </a:extLst>
          </p:cNvPr>
          <p:cNvSpPr txBox="1"/>
          <p:nvPr/>
        </p:nvSpPr>
        <p:spPr>
          <a:xfrm>
            <a:off x="332509" y="962658"/>
            <a:ext cx="3744191" cy="1569660"/>
          </a:xfrm>
          <a:prstGeom prst="rect">
            <a:avLst/>
          </a:prstGeom>
          <a:solidFill>
            <a:srgbClr val="EEDDFF"/>
          </a:solidFill>
          <a:ln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Перспектива – различия между тем, что сделано и тем, что необходимо сделать</a:t>
            </a:r>
            <a:endParaRPr lang="ru-RU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05A5F06-02AC-4D49-944F-3BD31CD70299}"/>
              </a:ext>
            </a:extLst>
          </p:cNvPr>
          <p:cNvSpPr txBox="1"/>
          <p:nvPr/>
        </p:nvSpPr>
        <p:spPr>
          <a:xfrm>
            <a:off x="4270769" y="962658"/>
            <a:ext cx="3744191" cy="1569660"/>
          </a:xfrm>
          <a:prstGeom prst="rect">
            <a:avLst/>
          </a:prstGeom>
          <a:solidFill>
            <a:srgbClr val="DCB9FF"/>
          </a:solidFill>
          <a:ln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Выявление важных переменных, относящихся к теме</a:t>
            </a:r>
          </a:p>
          <a:p>
            <a:pPr algn="ctr"/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F5F9F89-6143-42C4-BE96-8C5798AF113F}"/>
              </a:ext>
            </a:extLst>
          </p:cNvPr>
          <p:cNvSpPr txBox="1"/>
          <p:nvPr/>
        </p:nvSpPr>
        <p:spPr>
          <a:xfrm>
            <a:off x="8209030" y="962657"/>
            <a:ext cx="3744191" cy="1477328"/>
          </a:xfrm>
          <a:prstGeom prst="rect">
            <a:avLst/>
          </a:prstGeom>
          <a:solidFill>
            <a:srgbClr val="EEDDFF"/>
          </a:solidFill>
          <a:ln>
            <a:solidFill>
              <a:srgbClr val="C081FF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Формирование нового подхода к теме</a:t>
            </a:r>
          </a:p>
          <a:p>
            <a:endParaRPr lang="ru-RU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7E5C534-B4FE-4BD0-9113-C0CFAFA87093}"/>
              </a:ext>
            </a:extLst>
          </p:cNvPr>
          <p:cNvSpPr txBox="1"/>
          <p:nvPr/>
        </p:nvSpPr>
        <p:spPr>
          <a:xfrm>
            <a:off x="332509" y="3054927"/>
            <a:ext cx="3744191" cy="1569660"/>
          </a:xfrm>
          <a:prstGeom prst="rect">
            <a:avLst/>
          </a:prstGeom>
          <a:solidFill>
            <a:srgbClr val="DCB9FF"/>
          </a:solidFill>
          <a:ln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Идентификация взаимоотношение между идеями, теориями и практикой</a:t>
            </a:r>
            <a:endParaRPr lang="ru-RU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6FDFD87-4805-4804-AD4C-10927F7898EA}"/>
              </a:ext>
            </a:extLst>
          </p:cNvPr>
          <p:cNvSpPr txBox="1"/>
          <p:nvPr/>
        </p:nvSpPr>
        <p:spPr>
          <a:xfrm>
            <a:off x="4270768" y="3054927"/>
            <a:ext cx="3744191" cy="1569660"/>
          </a:xfrm>
          <a:prstGeom prst="rect">
            <a:avLst/>
          </a:prstGeom>
          <a:solidFill>
            <a:srgbClr val="EEDDFF"/>
          </a:solidFill>
          <a:ln>
            <a:solidFill>
              <a:srgbClr val="C081FF"/>
            </a:solidFill>
          </a:ln>
        </p:spPr>
        <p:txBody>
          <a:bodyPr wrap="square" rtlCol="0">
            <a:spAutoFit/>
          </a:bodyPr>
          <a:lstStyle/>
          <a:p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Определение контекста исследуемой темы</a:t>
            </a:r>
          </a:p>
          <a:p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0A3911A-85F5-485E-BE5F-E860A6CD7EEA}"/>
              </a:ext>
            </a:extLst>
          </p:cNvPr>
          <p:cNvSpPr txBox="1"/>
          <p:nvPr/>
        </p:nvSpPr>
        <p:spPr>
          <a:xfrm>
            <a:off x="8209027" y="3054927"/>
            <a:ext cx="3744191" cy="1569660"/>
          </a:xfrm>
          <a:prstGeom prst="rect">
            <a:avLst/>
          </a:prstGeom>
          <a:solidFill>
            <a:srgbClr val="C081FF"/>
          </a:solidFill>
          <a:ln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Логическое обоснование значимости проблемы</a:t>
            </a:r>
          </a:p>
          <a:p>
            <a:pPr algn="ctr"/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3263A26-E47D-4005-BF51-E99ACED2FF27}"/>
              </a:ext>
            </a:extLst>
          </p:cNvPr>
          <p:cNvSpPr txBox="1"/>
          <p:nvPr/>
        </p:nvSpPr>
        <p:spPr>
          <a:xfrm>
            <a:off x="332509" y="5018179"/>
            <a:ext cx="3744191" cy="1569660"/>
          </a:xfrm>
          <a:prstGeom prst="rect">
            <a:avLst/>
          </a:prstGeom>
          <a:solidFill>
            <a:srgbClr val="EEDDFF"/>
          </a:solidFill>
          <a:ln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Освоение и расширение терминологии по рассматриваемой проблеме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DB4918E-85F8-4620-A9A9-090393B9A016}"/>
              </a:ext>
            </a:extLst>
          </p:cNvPr>
          <p:cNvSpPr txBox="1"/>
          <p:nvPr/>
        </p:nvSpPr>
        <p:spPr>
          <a:xfrm>
            <a:off x="4270767" y="5018179"/>
            <a:ext cx="3744191" cy="1569660"/>
          </a:xfrm>
          <a:prstGeom prst="rect">
            <a:avLst/>
          </a:prstGeom>
          <a:solidFill>
            <a:srgbClr val="C081FF"/>
          </a:solidFill>
          <a:ln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Выявление и понимание структуры исследования</a:t>
            </a:r>
          </a:p>
          <a:p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BFE239F-09F0-4132-83B4-46280CF66F87}"/>
              </a:ext>
            </a:extLst>
          </p:cNvPr>
          <p:cNvSpPr txBox="1"/>
          <p:nvPr/>
        </p:nvSpPr>
        <p:spPr>
          <a:xfrm>
            <a:off x="8209025" y="5018179"/>
            <a:ext cx="3744191" cy="1569660"/>
          </a:xfrm>
          <a:prstGeom prst="rect">
            <a:avLst/>
          </a:prstGeom>
          <a:solidFill>
            <a:srgbClr val="EEDDFF"/>
          </a:solidFill>
          <a:ln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Выявление методологии и основных методов, используемых в процессе исследования</a:t>
            </a:r>
          </a:p>
        </p:txBody>
      </p:sp>
    </p:spTree>
    <p:extLst>
      <p:ext uri="{BB962C8B-B14F-4D97-AF65-F5344CB8AC3E}">
        <p14:creationId xmlns:p14="http://schemas.microsoft.com/office/powerpoint/2010/main" val="256083960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3B292688-09BD-458E-933A-45E6A302DA8F}"/>
              </a:ext>
            </a:extLst>
          </p:cNvPr>
          <p:cNvSpPr txBox="1">
            <a:spLocks/>
          </p:cNvSpPr>
          <p:nvPr/>
        </p:nvSpPr>
        <p:spPr>
          <a:xfrm>
            <a:off x="233563" y="318222"/>
            <a:ext cx="11719658" cy="6874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3200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Логика составления раздела: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C7C95C5-FDA8-40F0-A536-EB7365A2A48B}"/>
              </a:ext>
            </a:extLst>
          </p:cNvPr>
          <p:cNvSpPr txBox="1"/>
          <p:nvPr/>
        </p:nvSpPr>
        <p:spPr>
          <a:xfrm>
            <a:off x="4738253" y="2150918"/>
            <a:ext cx="6941127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Преамбула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 – что хотите рассказать</a:t>
            </a:r>
          </a:p>
          <a:p>
            <a:pPr marL="342900" indent="-342900">
              <a:buAutoNum type="arabicPeriod"/>
            </a:pP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AutoNum type="arabicPeriod"/>
            </a:pP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Содержание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 – пересказ + цитаты (с указанием на источник)</a:t>
            </a:r>
          </a:p>
          <a:p>
            <a:pPr marL="342900" indent="-342900">
              <a:buAutoNum type="arabicPeriod"/>
            </a:pP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AutoNum type="arabicPeriod"/>
            </a:pP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Выводы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 (возможность их верификации на основе цитирования)</a:t>
            </a:r>
          </a:p>
        </p:txBody>
      </p:sp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6990229A-306D-47CF-B250-61730830A72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563" y="1581672"/>
            <a:ext cx="3694656" cy="3694656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6E7FF8D6-FB13-4CC7-9677-876952B07349}"/>
              </a:ext>
            </a:extLst>
          </p:cNvPr>
          <p:cNvSpPr txBox="1"/>
          <p:nvPr/>
        </p:nvSpPr>
        <p:spPr>
          <a:xfrm>
            <a:off x="312083" y="5431784"/>
            <a:ext cx="37067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i="1" dirty="0"/>
              <a:t>https://ru.freepik.com</a:t>
            </a:r>
            <a:endParaRPr lang="ru-RU" sz="1400" i="1" dirty="0"/>
          </a:p>
        </p:txBody>
      </p:sp>
    </p:spTree>
    <p:extLst>
      <p:ext uri="{BB962C8B-B14F-4D97-AF65-F5344CB8AC3E}">
        <p14:creationId xmlns:p14="http://schemas.microsoft.com/office/powerpoint/2010/main" val="110034162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3B292688-09BD-458E-933A-45E6A302DA8F}"/>
              </a:ext>
            </a:extLst>
          </p:cNvPr>
          <p:cNvSpPr txBox="1">
            <a:spLocks/>
          </p:cNvSpPr>
          <p:nvPr/>
        </p:nvSpPr>
        <p:spPr>
          <a:xfrm>
            <a:off x="275697" y="198135"/>
            <a:ext cx="11719658" cy="116854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3600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План действий по написанию раздела: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4A1E11-1B9E-4D12-90DC-14A1DCB78E3C}"/>
              </a:ext>
            </a:extLst>
          </p:cNvPr>
          <p:cNvSpPr txBox="1"/>
          <p:nvPr/>
        </p:nvSpPr>
        <p:spPr>
          <a:xfrm>
            <a:off x="344129" y="5928852"/>
            <a:ext cx="37067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i="1" dirty="0"/>
              <a:t>https://ru.freepik.com</a:t>
            </a:r>
            <a:endParaRPr lang="ru-RU" sz="1400" i="1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5FAD302-BDB5-4849-8AC7-EFAE8467E260}"/>
              </a:ext>
            </a:extLst>
          </p:cNvPr>
          <p:cNvSpPr txBox="1"/>
          <p:nvPr/>
        </p:nvSpPr>
        <p:spPr>
          <a:xfrm>
            <a:off x="4581834" y="1575123"/>
            <a:ext cx="7118555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AutoNum type="arabicPeriod"/>
            </a:pPr>
            <a:r>
              <a:rPr lang="ru-RU" sz="24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Создать краткий список ключевых слов и фраз: тема, объект, методы, история изучения</a:t>
            </a:r>
          </a:p>
          <a:p>
            <a:pPr marL="457200" indent="-457200">
              <a:buAutoNum type="arabicPeriod"/>
            </a:pP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AutoNum type="arabicPeriod"/>
            </a:pP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Ввести ключевые слова или фразы в поисковые системы </a:t>
            </a:r>
          </a:p>
          <a:p>
            <a:pPr marL="457200" indent="-457200">
              <a:buAutoNum type="arabicPeriod"/>
            </a:pP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AutoNum type="arabicPeriod"/>
            </a:pP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Проанализировать результаты поиска и выбрать подходящие работы</a:t>
            </a:r>
          </a:p>
          <a:p>
            <a:pPr marL="457200" indent="-457200">
              <a:buAutoNum type="arabicPeriod"/>
            </a:pP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AutoNum type="arabicPeriod"/>
            </a:pP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Анализ, критика и оценка выделенных работ</a:t>
            </a:r>
          </a:p>
          <a:p>
            <a:pPr marL="457200" indent="-457200">
              <a:buAutoNum type="arabicPeriod"/>
            </a:pP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AutoNum type="arabicPeriod"/>
            </a:pP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A5DE5DF0-B068-4023-88A9-F127128DF47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39040"/>
            <a:ext cx="4530456" cy="3017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022270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E758B1B-27FF-42D8-862B-870D70EAE0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4713" y="550881"/>
            <a:ext cx="10515600" cy="696759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>
                <a:solidFill>
                  <a:srgbClr val="77370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Выделите ключевые слова, отражающие содержание представленной информации: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9F84550-53D3-4871-9ABA-226019B00352}"/>
              </a:ext>
            </a:extLst>
          </p:cNvPr>
          <p:cNvSpPr txBox="1"/>
          <p:nvPr/>
        </p:nvSpPr>
        <p:spPr>
          <a:xfrm>
            <a:off x="727587" y="1832632"/>
            <a:ext cx="10756491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Французский король Людовик XVI, прочитав рукопись комедии Бомарше «Безумный день, или Женитьба Фигаро», был возмущен до глубины</a:t>
            </a:r>
          </a:p>
          <a:p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души: «Это отвратительно, этого никогда не будут играть. Если быть</a:t>
            </a:r>
          </a:p>
          <a:p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последовательным, то, чтобы допустить постановку этой пьесы, нужно</a:t>
            </a:r>
          </a:p>
          <a:p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разрушить Бастилию. Этот человек смеется над всем, что должно почитаться священным в государстве». Узнав о запрете комедии, Бомарше заявил: «Я клянусь, что ее сыграют, и, может быть, даже на хорах собора Парижской Богоматери!» Пьесу 50 раз поставили в России, прежде чем удалось добиться отмены ее запрета во Франции.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DC595EF-BB6A-4C2F-91FD-A8887328A179}"/>
              </a:ext>
            </a:extLst>
          </p:cNvPr>
          <p:cNvSpPr txBox="1"/>
          <p:nvPr/>
        </p:nvSpPr>
        <p:spPr>
          <a:xfrm>
            <a:off x="727587" y="5833945"/>
            <a:ext cx="48374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77370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Ключевые слова: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94B7B41-AA33-4C72-B069-3B247A56AF29}"/>
              </a:ext>
            </a:extLst>
          </p:cNvPr>
          <p:cNvSpPr txBox="1"/>
          <p:nvPr/>
        </p:nvSpPr>
        <p:spPr>
          <a:xfrm>
            <a:off x="4129549" y="5833944"/>
            <a:ext cx="73348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Бомарше, Фигаро, запрет</a:t>
            </a:r>
          </a:p>
        </p:txBody>
      </p:sp>
    </p:spTree>
    <p:extLst>
      <p:ext uri="{BB962C8B-B14F-4D97-AF65-F5344CB8AC3E}">
        <p14:creationId xmlns:p14="http://schemas.microsoft.com/office/powerpoint/2010/main" val="14550830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3B292688-09BD-458E-933A-45E6A302DA8F}"/>
              </a:ext>
            </a:extLst>
          </p:cNvPr>
          <p:cNvSpPr txBox="1">
            <a:spLocks/>
          </p:cNvSpPr>
          <p:nvPr/>
        </p:nvSpPr>
        <p:spPr>
          <a:xfrm>
            <a:off x="275697" y="198135"/>
            <a:ext cx="11719658" cy="116854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3600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План действий по написанию раздела: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4A1E11-1B9E-4D12-90DC-14A1DCB78E3C}"/>
              </a:ext>
            </a:extLst>
          </p:cNvPr>
          <p:cNvSpPr txBox="1"/>
          <p:nvPr/>
        </p:nvSpPr>
        <p:spPr>
          <a:xfrm>
            <a:off x="344129" y="5928852"/>
            <a:ext cx="37067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i="1" dirty="0"/>
              <a:t>https://ru.freepik.com</a:t>
            </a:r>
            <a:endParaRPr lang="ru-RU" sz="1400" i="1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5FAD302-BDB5-4849-8AC7-EFAE8467E260}"/>
              </a:ext>
            </a:extLst>
          </p:cNvPr>
          <p:cNvSpPr txBox="1"/>
          <p:nvPr/>
        </p:nvSpPr>
        <p:spPr>
          <a:xfrm>
            <a:off x="4729316" y="1527647"/>
            <a:ext cx="7118555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AutoNum type="arabicPeriod"/>
            </a:pP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Создать краткий список ключевых слов и фраз</a:t>
            </a:r>
          </a:p>
          <a:p>
            <a:pPr marL="457200" indent="-457200">
              <a:buAutoNum type="arabicPeriod"/>
            </a:pP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AutoNum type="arabicPeriod"/>
            </a:pPr>
            <a:r>
              <a:rPr lang="ru-RU" sz="24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Ввести ключевые слова или фразы в поисковые системы </a:t>
            </a:r>
          </a:p>
          <a:p>
            <a:pPr marL="457200" indent="-457200">
              <a:buAutoNum type="arabicPeriod"/>
            </a:pP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AutoNum type="arabicPeriod"/>
            </a:pP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Проанализировать результаты поиска и выбрать подходящие работы</a:t>
            </a:r>
          </a:p>
          <a:p>
            <a:pPr marL="457200" indent="-457200">
              <a:buAutoNum type="arabicPeriod"/>
            </a:pP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AutoNum type="arabicPeriod"/>
            </a:pP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Анализ, критика и оценка выделенных работ</a:t>
            </a:r>
          </a:p>
          <a:p>
            <a:pPr marL="457200" indent="-457200">
              <a:buAutoNum type="arabicPeriod"/>
            </a:pP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AutoNum type="arabicPeriod"/>
            </a:pP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A5DE5DF0-B068-4023-88A9-F127128DF47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39040"/>
            <a:ext cx="4530456" cy="3017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382871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E758B1B-27FF-42D8-862B-870D70EAE0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9638" y="415925"/>
            <a:ext cx="10515600" cy="696759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>
                <a:solidFill>
                  <a:srgbClr val="77370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Используйте специальные команды:</a:t>
            </a:r>
          </a:p>
        </p:txBody>
      </p:sp>
      <p:graphicFrame>
        <p:nvGraphicFramePr>
          <p:cNvPr id="3" name="Таблица 2">
            <a:extLst>
              <a:ext uri="{FF2B5EF4-FFF2-40B4-BE49-F238E27FC236}">
                <a16:creationId xmlns:a16="http://schemas.microsoft.com/office/drawing/2014/main" id="{F90C0E2E-59AA-448F-9D4A-E4E66D6C168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1627213"/>
              </p:ext>
            </p:extLst>
          </p:nvPr>
        </p:nvGraphicFramePr>
        <p:xfrm>
          <a:off x="550718" y="1415857"/>
          <a:ext cx="11149446" cy="49064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10891">
                  <a:extLst>
                    <a:ext uri="{9D8B030D-6E8A-4147-A177-3AD203B41FA5}">
                      <a16:colId xmlns:a16="http://schemas.microsoft.com/office/drawing/2014/main" val="2151253217"/>
                    </a:ext>
                  </a:extLst>
                </a:gridCol>
                <a:gridCol w="7138555">
                  <a:extLst>
                    <a:ext uri="{9D8B030D-6E8A-4147-A177-3AD203B41FA5}">
                      <a16:colId xmlns:a16="http://schemas.microsoft.com/office/drawing/2014/main" val="4212045230"/>
                    </a:ext>
                  </a:extLst>
                </a:gridCol>
              </a:tblGrid>
              <a:tr h="870143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Команда</a:t>
                      </a:r>
                    </a:p>
                  </a:txBody>
                  <a:tcPr>
                    <a:solidFill>
                      <a:srgbClr val="36006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Описание</a:t>
                      </a:r>
                    </a:p>
                  </a:txBody>
                  <a:tcPr>
                    <a:solidFill>
                      <a:srgbClr val="36006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97101762"/>
                  </a:ext>
                </a:extLst>
              </a:tr>
              <a:tr h="688741">
                <a:tc>
                  <a:txBody>
                    <a:bodyPr/>
                    <a:lstStyle/>
                    <a:p>
                      <a:pPr algn="ctr"/>
                      <a:r>
                        <a:rPr lang="ru-RU" sz="4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!</a:t>
                      </a:r>
                    </a:p>
                  </a:txBody>
                  <a:tcPr>
                    <a:solidFill>
                      <a:srgbClr val="EEDD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фиксирует слово в заданной форме</a:t>
                      </a:r>
                    </a:p>
                  </a:txBody>
                  <a:tcPr>
                    <a:solidFill>
                      <a:srgbClr val="EEDD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13243985"/>
                  </a:ext>
                </a:extLst>
              </a:tr>
              <a:tr h="825114">
                <a:tc>
                  <a:txBody>
                    <a:bodyPr/>
                    <a:lstStyle/>
                    <a:p>
                      <a:pPr algn="ctr"/>
                      <a:r>
                        <a:rPr lang="ru-RU" sz="4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</a:p>
                  </a:txBody>
                  <a:tcPr>
                    <a:solidFill>
                      <a:srgbClr val="EEDD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фиксирует слова, которые обязательно должны содержаться на странице</a:t>
                      </a:r>
                    </a:p>
                  </a:txBody>
                  <a:tcPr>
                    <a:solidFill>
                      <a:srgbClr val="EEDD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1481231"/>
                  </a:ext>
                </a:extLst>
              </a:tr>
              <a:tr h="765868">
                <a:tc>
                  <a:txBody>
                    <a:bodyPr/>
                    <a:lstStyle/>
                    <a:p>
                      <a:pPr algn="ctr"/>
                      <a:r>
                        <a:rPr lang="ru-RU" sz="4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>
                    <a:solidFill>
                      <a:srgbClr val="EEDD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позволяет исключить из поиска слова</a:t>
                      </a:r>
                    </a:p>
                  </a:txBody>
                  <a:tcPr>
                    <a:solidFill>
                      <a:srgbClr val="EEDD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6282818"/>
                  </a:ext>
                </a:extLst>
              </a:tr>
              <a:tr h="862445">
                <a:tc>
                  <a:txBody>
                    <a:bodyPr/>
                    <a:lstStyle/>
                    <a:p>
                      <a:pPr algn="ctr"/>
                      <a:r>
                        <a:rPr lang="ru-RU" sz="4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« »</a:t>
                      </a:r>
                    </a:p>
                  </a:txBody>
                  <a:tcPr>
                    <a:solidFill>
                      <a:srgbClr val="EEDD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поиск по точной цитате</a:t>
                      </a:r>
                    </a:p>
                  </a:txBody>
                  <a:tcPr>
                    <a:solidFill>
                      <a:srgbClr val="EEDD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04071141"/>
                  </a:ext>
                </a:extLst>
              </a:tr>
              <a:tr h="820882">
                <a:tc>
                  <a:txBody>
                    <a:bodyPr/>
                    <a:lstStyle/>
                    <a:p>
                      <a:pPr algn="ctr"/>
                      <a:r>
                        <a:rPr lang="en-US" sz="44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mime:pdf</a:t>
                      </a:r>
                      <a:endParaRPr lang="ru-RU" sz="4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EEDD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поиск по типу файла</a:t>
                      </a:r>
                    </a:p>
                  </a:txBody>
                  <a:tcPr>
                    <a:solidFill>
                      <a:srgbClr val="EEDD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709658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0417532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C405CAAB-26C2-4366-9B8E-B5FEFDA319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97819" y="751934"/>
            <a:ext cx="6112785" cy="5671488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F4A972D7-2D95-4EA4-BEB5-C3788C7517F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1854" y="672594"/>
            <a:ext cx="5894146" cy="58301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078237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98DD816A-04CF-43B6-B55B-98FC591B7F50}"/>
              </a:ext>
            </a:extLst>
          </p:cNvPr>
          <p:cNvSpPr txBox="1">
            <a:spLocks/>
          </p:cNvSpPr>
          <p:nvPr/>
        </p:nvSpPr>
        <p:spPr>
          <a:xfrm>
            <a:off x="236171" y="87773"/>
            <a:ext cx="11719658" cy="116854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3600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Поисковые системы: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756A049C-B159-487B-BB7D-70A06B7E79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3123" y="1256322"/>
            <a:ext cx="5519085" cy="2842305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B318A703-D363-41ED-B25C-CBE1A2E191C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68555" y="1228152"/>
            <a:ext cx="5420322" cy="2898646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75C93C52-8B41-4CC0-A867-84F623ADC2E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5536" y="4319928"/>
            <a:ext cx="5309419" cy="2431948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DEEFEF47-46D5-4D36-A652-E63814B485E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96000" y="4319928"/>
            <a:ext cx="6142366" cy="2538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194817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98DD816A-04CF-43B6-B55B-98FC591B7F50}"/>
              </a:ext>
            </a:extLst>
          </p:cNvPr>
          <p:cNvSpPr txBox="1">
            <a:spLocks/>
          </p:cNvSpPr>
          <p:nvPr/>
        </p:nvSpPr>
        <p:spPr>
          <a:xfrm>
            <a:off x="275697" y="198135"/>
            <a:ext cx="11719658" cy="116854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3600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Итог поиска – список статей: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75A57DF-55B7-4C78-8BDB-E516BB03BD03}"/>
              </a:ext>
            </a:extLst>
          </p:cNvPr>
          <p:cNvSpPr txBox="1"/>
          <p:nvPr/>
        </p:nvSpPr>
        <p:spPr>
          <a:xfrm>
            <a:off x="275697" y="1797627"/>
            <a:ext cx="4514512" cy="830997"/>
          </a:xfrm>
          <a:prstGeom prst="rect">
            <a:avLst/>
          </a:prstGeom>
          <a:solidFill>
            <a:srgbClr val="36006C"/>
          </a:solidFill>
          <a:ln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Статьи с похожей тематикой исследования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A56AE07-D419-4A85-A660-31ACCAA0F641}"/>
              </a:ext>
            </a:extLst>
          </p:cNvPr>
          <p:cNvSpPr txBox="1"/>
          <p:nvPr/>
        </p:nvSpPr>
        <p:spPr>
          <a:xfrm>
            <a:off x="275697" y="3475065"/>
            <a:ext cx="4514512" cy="830997"/>
          </a:xfrm>
          <a:prstGeom prst="rect">
            <a:avLst/>
          </a:prstGeom>
          <a:solidFill>
            <a:srgbClr val="36006C"/>
          </a:solidFill>
          <a:ln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Статьи с похожей методикой исследования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45DC94C-D193-4D1E-B1DC-5FEF16C42AC2}"/>
              </a:ext>
            </a:extLst>
          </p:cNvPr>
          <p:cNvSpPr txBox="1"/>
          <p:nvPr/>
        </p:nvSpPr>
        <p:spPr>
          <a:xfrm>
            <a:off x="275697" y="5431992"/>
            <a:ext cx="4514512" cy="830997"/>
          </a:xfrm>
          <a:prstGeom prst="rect">
            <a:avLst/>
          </a:prstGeom>
          <a:solidFill>
            <a:srgbClr val="36006C"/>
          </a:solidFill>
          <a:ln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Статьи с похожим </a:t>
            </a:r>
            <a:r>
              <a:rPr lang="ru-RU" sz="2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обектом</a:t>
            </a:r>
            <a:r>
              <a:rPr lang="ru-RU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исследования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6427296-A319-4804-B85B-4018FE9F06A2}"/>
              </a:ext>
            </a:extLst>
          </p:cNvPr>
          <p:cNvSpPr txBox="1"/>
          <p:nvPr/>
        </p:nvSpPr>
        <p:spPr>
          <a:xfrm>
            <a:off x="7329055" y="1961373"/>
            <a:ext cx="4514512" cy="461665"/>
          </a:xfrm>
          <a:prstGeom prst="rect">
            <a:avLst/>
          </a:prstGeom>
          <a:solidFill>
            <a:srgbClr val="DCB9FF"/>
          </a:solidFill>
          <a:ln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актуальность, теория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1DC48B7-C76C-4B57-A9B5-F7751FC48D50}"/>
              </a:ext>
            </a:extLst>
          </p:cNvPr>
          <p:cNvSpPr txBox="1"/>
          <p:nvPr/>
        </p:nvSpPr>
        <p:spPr>
          <a:xfrm>
            <a:off x="7329055" y="3018802"/>
            <a:ext cx="4514512" cy="1569660"/>
          </a:xfrm>
          <a:prstGeom prst="rect">
            <a:avLst/>
          </a:prstGeom>
          <a:solidFill>
            <a:srgbClr val="DCB9FF"/>
          </a:solidFill>
          <a:ln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описание метода, правил проведения эксперимента, описание результатов эксперимента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8E8E718-80B3-4DD5-A7AF-939B25CD199C}"/>
              </a:ext>
            </a:extLst>
          </p:cNvPr>
          <p:cNvSpPr txBox="1"/>
          <p:nvPr/>
        </p:nvSpPr>
        <p:spPr>
          <a:xfrm>
            <a:off x="7329055" y="5247327"/>
            <a:ext cx="4514512" cy="1200329"/>
          </a:xfrm>
          <a:prstGeom prst="rect">
            <a:avLst/>
          </a:prstGeom>
          <a:solidFill>
            <a:srgbClr val="DCB9FF"/>
          </a:solidFill>
          <a:ln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Критерии отбора проб, количество образцов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точек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измерений</a:t>
            </a:r>
          </a:p>
        </p:txBody>
      </p:sp>
      <p:cxnSp>
        <p:nvCxnSpPr>
          <p:cNvPr id="15" name="Прямая со стрелкой 14">
            <a:extLst>
              <a:ext uri="{FF2B5EF4-FFF2-40B4-BE49-F238E27FC236}">
                <a16:creationId xmlns:a16="http://schemas.microsoft.com/office/drawing/2014/main" id="{2F21B98A-1AEA-4B06-96D2-DF9E5817C495}"/>
              </a:ext>
            </a:extLst>
          </p:cNvPr>
          <p:cNvCxnSpPr/>
          <p:nvPr/>
        </p:nvCxnSpPr>
        <p:spPr>
          <a:xfrm>
            <a:off x="5008418" y="2213125"/>
            <a:ext cx="2109355" cy="0"/>
          </a:xfrm>
          <a:prstGeom prst="straightConnector1">
            <a:avLst/>
          </a:prstGeom>
          <a:ln w="762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>
            <a:extLst>
              <a:ext uri="{FF2B5EF4-FFF2-40B4-BE49-F238E27FC236}">
                <a16:creationId xmlns:a16="http://schemas.microsoft.com/office/drawing/2014/main" id="{E682E605-5AFD-42B9-A5D1-93EA667D111F}"/>
              </a:ext>
            </a:extLst>
          </p:cNvPr>
          <p:cNvCxnSpPr/>
          <p:nvPr/>
        </p:nvCxnSpPr>
        <p:spPr>
          <a:xfrm>
            <a:off x="5080848" y="3876570"/>
            <a:ext cx="2109355" cy="0"/>
          </a:xfrm>
          <a:prstGeom prst="straightConnector1">
            <a:avLst/>
          </a:prstGeom>
          <a:ln w="762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>
            <a:extLst>
              <a:ext uri="{FF2B5EF4-FFF2-40B4-BE49-F238E27FC236}">
                <a16:creationId xmlns:a16="http://schemas.microsoft.com/office/drawing/2014/main" id="{D55D2D66-B6B5-4FE3-954F-D76C67C98A21}"/>
              </a:ext>
            </a:extLst>
          </p:cNvPr>
          <p:cNvCxnSpPr/>
          <p:nvPr/>
        </p:nvCxnSpPr>
        <p:spPr>
          <a:xfrm>
            <a:off x="5008417" y="5847490"/>
            <a:ext cx="2109355" cy="0"/>
          </a:xfrm>
          <a:prstGeom prst="straightConnector1">
            <a:avLst/>
          </a:prstGeom>
          <a:ln w="762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584425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">
            <a:extLst>
              <a:ext uri="{FF2B5EF4-FFF2-40B4-BE49-F238E27FC236}">
                <a16:creationId xmlns:a16="http://schemas.microsoft.com/office/drawing/2014/main" id="{28FD0104-65EE-4F9E-9C89-897334D1F884}"/>
              </a:ext>
            </a:extLst>
          </p:cNvPr>
          <p:cNvSpPr txBox="1">
            <a:spLocks/>
          </p:cNvSpPr>
          <p:nvPr/>
        </p:nvSpPr>
        <p:spPr>
          <a:xfrm>
            <a:off x="655924" y="96090"/>
            <a:ext cx="11198549" cy="105056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3600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Структура работы: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94114D8-6851-458D-87E1-100708F64A90}"/>
              </a:ext>
            </a:extLst>
          </p:cNvPr>
          <p:cNvSpPr txBox="1"/>
          <p:nvPr/>
        </p:nvSpPr>
        <p:spPr>
          <a:xfrm>
            <a:off x="4390209" y="1146651"/>
            <a:ext cx="7501805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титульный лист по образцу, </a:t>
            </a:r>
          </a:p>
          <a:p>
            <a:pPr marL="342900" indent="-34290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оглавление,</a:t>
            </a:r>
          </a:p>
          <a:p>
            <a:pPr marL="342900" indent="-34290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введение,</a:t>
            </a:r>
          </a:p>
          <a:p>
            <a:pPr marL="342900" indent="-34290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обзор литературы и/или теоретическая часть,</a:t>
            </a:r>
          </a:p>
          <a:p>
            <a:pPr marL="342900" indent="-34290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используемые методы и методики;</a:t>
            </a:r>
          </a:p>
          <a:p>
            <a:pPr marL="342900" indent="-34290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 основная часть (результаты и их обсуждение),</a:t>
            </a:r>
          </a:p>
          <a:p>
            <a:pPr marL="342900" indent="-34290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 заключение (выводы и заключение могут быть объединены в одну главу),</a:t>
            </a:r>
          </a:p>
          <a:p>
            <a:pPr marL="342900" indent="-34290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 список используемых источников,</a:t>
            </a:r>
          </a:p>
          <a:p>
            <a:pPr marL="342900" indent="-34290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приложения. 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AC772216-CF4B-4176-BAB4-8DB72E1B648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148" y="1763660"/>
            <a:ext cx="3696929" cy="369692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92B30EE-ADAA-49DF-84A0-DBBE16969E46}"/>
              </a:ext>
            </a:extLst>
          </p:cNvPr>
          <p:cNvSpPr txBox="1"/>
          <p:nvPr/>
        </p:nvSpPr>
        <p:spPr>
          <a:xfrm>
            <a:off x="344129" y="5928852"/>
            <a:ext cx="37067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i="1" dirty="0"/>
              <a:t>https://ru.freepik.com</a:t>
            </a:r>
            <a:endParaRPr lang="ru-RU" sz="1400" i="1" dirty="0"/>
          </a:p>
        </p:txBody>
      </p:sp>
    </p:spTree>
    <p:extLst>
      <p:ext uri="{BB962C8B-B14F-4D97-AF65-F5344CB8AC3E}">
        <p14:creationId xmlns:p14="http://schemas.microsoft.com/office/powerpoint/2010/main" val="255011164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3B292688-09BD-458E-933A-45E6A302DA8F}"/>
              </a:ext>
            </a:extLst>
          </p:cNvPr>
          <p:cNvSpPr txBox="1">
            <a:spLocks/>
          </p:cNvSpPr>
          <p:nvPr/>
        </p:nvSpPr>
        <p:spPr>
          <a:xfrm>
            <a:off x="275697" y="198135"/>
            <a:ext cx="11719658" cy="116854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3600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План действий по написанию раздела: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4A1E11-1B9E-4D12-90DC-14A1DCB78E3C}"/>
              </a:ext>
            </a:extLst>
          </p:cNvPr>
          <p:cNvSpPr txBox="1"/>
          <p:nvPr/>
        </p:nvSpPr>
        <p:spPr>
          <a:xfrm>
            <a:off x="344129" y="5928852"/>
            <a:ext cx="37067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i="1" dirty="0"/>
              <a:t>https://ru.freepik.com</a:t>
            </a:r>
            <a:endParaRPr lang="ru-RU" sz="1400" i="1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5FAD302-BDB5-4849-8AC7-EFAE8467E260}"/>
              </a:ext>
            </a:extLst>
          </p:cNvPr>
          <p:cNvSpPr txBox="1"/>
          <p:nvPr/>
        </p:nvSpPr>
        <p:spPr>
          <a:xfrm>
            <a:off x="4820083" y="1471567"/>
            <a:ext cx="7118555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AutoNum type="arabicPeriod"/>
            </a:pP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Создать краткий список ключевых слов и фраз</a:t>
            </a:r>
          </a:p>
          <a:p>
            <a:pPr marL="457200" indent="-457200">
              <a:buAutoNum type="arabicPeriod"/>
            </a:pPr>
            <a:endParaRPr lang="ru-RU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AutoNum type="arabicPeriod"/>
            </a:pP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Ввести ключевые слова или фразы в поисковые системы </a:t>
            </a:r>
          </a:p>
          <a:p>
            <a:pPr marL="457200" indent="-457200">
              <a:buAutoNum type="arabicPeriod"/>
            </a:pPr>
            <a:endParaRPr lang="ru-RU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AutoNum type="arabicPeriod"/>
            </a:pPr>
            <a:r>
              <a:rPr lang="ru-RU" sz="24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Проанализировать результаты поиска и выбрать подходящие работы</a:t>
            </a:r>
          </a:p>
          <a:p>
            <a:pPr marL="457200" indent="-457200">
              <a:buAutoNum type="arabicPeriod"/>
            </a:pPr>
            <a:endParaRPr lang="ru-RU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AutoNum type="arabicPeriod"/>
            </a:pP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Анализ, критика и оценка выделенных работ</a:t>
            </a:r>
          </a:p>
          <a:p>
            <a:pPr marL="457200" indent="-457200">
              <a:buAutoNum type="arabicPeriod"/>
            </a:pP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AutoNum type="arabicPeriod"/>
            </a:pP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A5DE5DF0-B068-4023-88A9-F127128DF47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39040"/>
            <a:ext cx="4530456" cy="3017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256959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00C3BB2C-D1F2-428C-BAB5-460B7CDB61F5}"/>
              </a:ext>
            </a:extLst>
          </p:cNvPr>
          <p:cNvSpPr txBox="1">
            <a:spLocks/>
          </p:cNvSpPr>
          <p:nvPr/>
        </p:nvSpPr>
        <p:spPr>
          <a:xfrm>
            <a:off x="272684" y="0"/>
            <a:ext cx="11719658" cy="116854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3600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Анализ, критика и оценка выделенных работ: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BA64FE5-860B-4C9B-8216-06253D2359E0}"/>
              </a:ext>
            </a:extLst>
          </p:cNvPr>
          <p:cNvSpPr txBox="1"/>
          <p:nvPr/>
        </p:nvSpPr>
        <p:spPr>
          <a:xfrm>
            <a:off x="4921605" y="1298296"/>
            <a:ext cx="7270395" cy="4431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сравнение точек зрения нескольких авторов на проблему, которой посвящено исследование;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детальный разбор основополагающего для вашего исследования труда с перечислением еще нескольких менее важных публикаций по теме;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рассмотрение наиболее современных публикаций по теме.</a:t>
            </a:r>
          </a:p>
          <a:p>
            <a:endParaRPr lang="ru-RU" dirty="0"/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223B3F00-9803-454A-923A-53A0E1DFD1A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418" y="1306601"/>
            <a:ext cx="4060723" cy="406072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6846095-B800-488C-9179-A4ED7B15C79D}"/>
              </a:ext>
            </a:extLst>
          </p:cNvPr>
          <p:cNvSpPr txBox="1"/>
          <p:nvPr/>
        </p:nvSpPr>
        <p:spPr>
          <a:xfrm>
            <a:off x="737418" y="5487703"/>
            <a:ext cx="37067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i="1" dirty="0"/>
              <a:t>https://ru.freepik.com</a:t>
            </a:r>
            <a:endParaRPr lang="ru-RU" sz="1400" i="1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13F3B1E-FB98-4729-92B1-9E2AE8ACB3BF}"/>
              </a:ext>
            </a:extLst>
          </p:cNvPr>
          <p:cNvSpPr txBox="1"/>
          <p:nvPr/>
        </p:nvSpPr>
        <p:spPr>
          <a:xfrm>
            <a:off x="1426347" y="5860027"/>
            <a:ext cx="115922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Подробно обсудите ваши планы с  руководителем!</a:t>
            </a:r>
          </a:p>
        </p:txBody>
      </p:sp>
    </p:spTree>
    <p:extLst>
      <p:ext uri="{BB962C8B-B14F-4D97-AF65-F5344CB8AC3E}">
        <p14:creationId xmlns:p14="http://schemas.microsoft.com/office/powerpoint/2010/main" val="170031364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>
            <a:extLst>
              <a:ext uri="{FF2B5EF4-FFF2-40B4-BE49-F238E27FC236}">
                <a16:creationId xmlns:a16="http://schemas.microsoft.com/office/drawing/2014/main" id="{D536AB63-985B-429F-98D5-C33D0458F008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3693184" y="-5417"/>
            <a:ext cx="8309197" cy="68634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kumimoji="0" lang="ru-RU" alt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Найдите важную фундаментальную работу. Именно она может стать теоретической рамкой вашего исследования.</a:t>
            </a:r>
          </a:p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endParaRPr kumimoji="0" lang="ru-RU" altLang="ru-RU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kumimoji="0" lang="ru-RU" alt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Используйте только релевантную литературу. </a:t>
            </a:r>
          </a:p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endParaRPr kumimoji="0" lang="ru-RU" altLang="ru-RU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kumimoji="0" lang="ru-RU" alt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Убедитесь, что работы, которые вы хотите рассмотреть в </a:t>
            </a:r>
            <a:r>
              <a:rPr lang="ru-RU" altLang="ru-RU" sz="2000" dirty="0">
                <a:latin typeface="Arial" panose="020B0604020202020204" pitchFamily="34" charset="0"/>
              </a:rPr>
              <a:t>разделе</a:t>
            </a:r>
            <a:r>
              <a:rPr kumimoji="0" lang="ru-RU" alt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, подходят к теме вашего исследования. Когда вы описываете какую-то работу, обязательно объясните, почему именно она необходима для вашего исследования. </a:t>
            </a:r>
          </a:p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endParaRPr kumimoji="0" lang="ru-RU" altLang="ru-RU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ru-RU" altLang="ru-RU" sz="2000" b="1" dirty="0">
                <a:solidFill>
                  <a:srgbClr val="C00000"/>
                </a:solidFill>
                <a:latin typeface="Arial" panose="020B0604020202020204" pitchFamily="34" charset="0"/>
              </a:rPr>
              <a:t>Э</a:t>
            </a:r>
            <a:r>
              <a:rPr kumimoji="0" lang="ru-RU" altLang="ru-RU" sz="2000" b="1" i="0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Arial" panose="020B0604020202020204" pitchFamily="34" charset="0"/>
              </a:rPr>
              <a:t>то не реферат!!! </a:t>
            </a:r>
            <a:r>
              <a:rPr kumimoji="0" lang="ru-RU" alt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Не надо полностью переписывать своими словами фрагменты текстов, которые вы включаете в раздел. Выделите основные тезисы и опишите (но подробно) только их. </a:t>
            </a:r>
          </a:p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endParaRPr kumimoji="0" lang="ru-RU" altLang="ru-RU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kumimoji="0" lang="ru-RU" alt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Следите за логикой текста. Идеально — если каждая работа, использованная в </a:t>
            </a:r>
            <a:r>
              <a:rPr lang="ru-RU" altLang="ru-RU" sz="2000" dirty="0">
                <a:latin typeface="Arial" panose="020B0604020202020204" pitchFamily="34" charset="0"/>
              </a:rPr>
              <a:t>разделе</a:t>
            </a:r>
            <a:r>
              <a:rPr kumimoji="0" lang="ru-RU" alt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, как-то связана с той, которую вы описали до неё. Можно также объединить описываемые источники и литературу в группы по содержанию, времени написания, позиции авторов и пр. </a:t>
            </a:r>
          </a:p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endParaRPr kumimoji="0" lang="ru-RU" altLang="ru-RU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kumimoji="0" lang="ru-RU" alt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Всегда ссылайтесь на источники, из которых Вы берёте информацию.</a:t>
            </a:r>
            <a:r>
              <a:rPr kumimoji="0" lang="ru-RU" altLang="ru-RU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19E4555B-47B7-42B1-871B-3F847764F0F4}"/>
              </a:ext>
            </a:extLst>
          </p:cNvPr>
          <p:cNvSpPr txBox="1">
            <a:spLocks/>
          </p:cNvSpPr>
          <p:nvPr/>
        </p:nvSpPr>
        <p:spPr>
          <a:xfrm>
            <a:off x="501445" y="239551"/>
            <a:ext cx="3087329" cy="22402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3600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Правила </a:t>
            </a:r>
          </a:p>
          <a:p>
            <a:pPr algn="ctr"/>
            <a:r>
              <a:rPr lang="ru-RU" sz="3600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написания </a:t>
            </a:r>
          </a:p>
          <a:p>
            <a:pPr algn="ctr"/>
            <a:r>
              <a:rPr lang="ru-RU" sz="3600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раздела: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72E1AD22-4078-4B77-808C-AB4C416E233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128" y="2403988"/>
            <a:ext cx="2639962" cy="263996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4DF7DFE-4AD0-41A5-9490-4020906A3D7A}"/>
              </a:ext>
            </a:extLst>
          </p:cNvPr>
          <p:cNvSpPr txBox="1"/>
          <p:nvPr/>
        </p:nvSpPr>
        <p:spPr>
          <a:xfrm>
            <a:off x="553064" y="5555226"/>
            <a:ext cx="28120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i="1" dirty="0"/>
              <a:t>https://ru.freepik.com</a:t>
            </a:r>
            <a:endParaRPr lang="ru-RU" sz="1400" i="1" dirty="0"/>
          </a:p>
        </p:txBody>
      </p:sp>
    </p:spTree>
    <p:extLst>
      <p:ext uri="{BB962C8B-B14F-4D97-AF65-F5344CB8AC3E}">
        <p14:creationId xmlns:p14="http://schemas.microsoft.com/office/powerpoint/2010/main" val="215747996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">
            <a:extLst>
              <a:ext uri="{FF2B5EF4-FFF2-40B4-BE49-F238E27FC236}">
                <a16:creationId xmlns:a16="http://schemas.microsoft.com/office/drawing/2014/main" id="{28FD0104-65EE-4F9E-9C89-897334D1F884}"/>
              </a:ext>
            </a:extLst>
          </p:cNvPr>
          <p:cNvSpPr txBox="1">
            <a:spLocks/>
          </p:cNvSpPr>
          <p:nvPr/>
        </p:nvSpPr>
        <p:spPr>
          <a:xfrm>
            <a:off x="275697" y="198135"/>
            <a:ext cx="4602480" cy="116854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3600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Оглавление:</a:t>
            </a:r>
          </a:p>
        </p:txBody>
      </p:sp>
      <p:graphicFrame>
        <p:nvGraphicFramePr>
          <p:cNvPr id="5" name="Таблица 4">
            <a:extLst>
              <a:ext uri="{FF2B5EF4-FFF2-40B4-BE49-F238E27FC236}">
                <a16:creationId xmlns:a16="http://schemas.microsoft.com/office/drawing/2014/main" id="{0CC17F35-C226-4B30-9D9A-1EE485874B4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4623833"/>
              </p:ext>
            </p:extLst>
          </p:nvPr>
        </p:nvGraphicFramePr>
        <p:xfrm>
          <a:off x="4322618" y="512233"/>
          <a:ext cx="7502032" cy="58335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47509">
                  <a:extLst>
                    <a:ext uri="{9D8B030D-6E8A-4147-A177-3AD203B41FA5}">
                      <a16:colId xmlns:a16="http://schemas.microsoft.com/office/drawing/2014/main" val="1592651685"/>
                    </a:ext>
                  </a:extLst>
                </a:gridCol>
                <a:gridCol w="1454523">
                  <a:extLst>
                    <a:ext uri="{9D8B030D-6E8A-4147-A177-3AD203B41FA5}">
                      <a16:colId xmlns:a16="http://schemas.microsoft.com/office/drawing/2014/main" val="2444407569"/>
                    </a:ext>
                  </a:extLst>
                </a:gridCol>
              </a:tblGrid>
              <a:tr h="701967">
                <a:tc>
                  <a:txBody>
                    <a:bodyPr/>
                    <a:lstStyle/>
                    <a:p>
                      <a:pPr algn="ctr"/>
                      <a:endParaRPr lang="ru-RU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C081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стр</a:t>
                      </a:r>
                      <a:endParaRPr lang="ru-RU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C081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7754046"/>
                  </a:ext>
                </a:extLst>
              </a:tr>
              <a:tr h="485825">
                <a:tc>
                  <a:txBody>
                    <a:bodyPr/>
                    <a:lstStyle/>
                    <a:p>
                      <a:r>
                        <a:rPr lang="ru-RU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Введение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8768427"/>
                  </a:ext>
                </a:extLst>
              </a:tr>
              <a:tr h="383458">
                <a:tc>
                  <a:txBody>
                    <a:bodyPr/>
                    <a:lstStyle/>
                    <a:p>
                      <a:r>
                        <a:rPr lang="ru-RU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 Разработанность проблемы……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74895085"/>
                  </a:ext>
                </a:extLst>
              </a:tr>
              <a:tr h="398206">
                <a:tc>
                  <a:txBody>
                    <a:bodyPr/>
                    <a:lstStyle/>
                    <a:p>
                      <a:r>
                        <a:rPr lang="ru-RU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1.1.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8697860"/>
                  </a:ext>
                </a:extLst>
              </a:tr>
              <a:tr h="530942">
                <a:tc>
                  <a:txBody>
                    <a:bodyPr/>
                    <a:lstStyle/>
                    <a:p>
                      <a:r>
                        <a:rPr lang="ru-RU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 </a:t>
                      </a:r>
                      <a:r>
                        <a:rPr lang="ru-RU" sz="2400" b="1" dirty="0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Материалы и методы исследования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72621182"/>
                  </a:ext>
                </a:extLst>
              </a:tr>
              <a:tr h="369749">
                <a:tc>
                  <a:txBody>
                    <a:bodyPr/>
                    <a:lstStyle/>
                    <a:p>
                      <a:r>
                        <a:rPr lang="ru-RU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7364528"/>
                  </a:ext>
                </a:extLst>
              </a:tr>
              <a:tr h="427703">
                <a:tc>
                  <a:txBody>
                    <a:bodyPr/>
                    <a:lstStyle/>
                    <a:p>
                      <a:r>
                        <a:rPr lang="ru-RU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26033127"/>
                  </a:ext>
                </a:extLst>
              </a:tr>
              <a:tr h="140393">
                <a:tc>
                  <a:txBody>
                    <a:bodyPr/>
                    <a:lstStyle/>
                    <a:p>
                      <a:r>
                        <a:rPr lang="ru-RU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 Результаты и их обсуждение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96234705"/>
                  </a:ext>
                </a:extLst>
              </a:tr>
              <a:tr h="316807">
                <a:tc>
                  <a:txBody>
                    <a:bodyPr/>
                    <a:lstStyle/>
                    <a:p>
                      <a:r>
                        <a:rPr lang="ru-RU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3.1.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85723030"/>
                  </a:ext>
                </a:extLst>
              </a:tr>
              <a:tr h="176413">
                <a:tc>
                  <a:txBody>
                    <a:bodyPr/>
                    <a:lstStyle/>
                    <a:p>
                      <a:r>
                        <a:rPr lang="ru-RU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3.2.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8425436"/>
                  </a:ext>
                </a:extLst>
              </a:tr>
              <a:tr h="140394">
                <a:tc>
                  <a:txBody>
                    <a:bodyPr/>
                    <a:lstStyle/>
                    <a:p>
                      <a:r>
                        <a:rPr lang="ru-RU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Заключение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36411845"/>
                  </a:ext>
                </a:extLst>
              </a:tr>
              <a:tr h="140393">
                <a:tc>
                  <a:txBody>
                    <a:bodyPr/>
                    <a:lstStyle/>
                    <a:p>
                      <a:r>
                        <a:rPr lang="ru-RU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Библиографический список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17520002"/>
                  </a:ext>
                </a:extLst>
              </a:tr>
            </a:tbl>
          </a:graphicData>
        </a:graphic>
      </p:graphicFrame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BA31FB1C-E75C-43E9-B84E-9EE2E33F1C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3408" y="1440625"/>
            <a:ext cx="1505973" cy="423601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6B0606C-BB38-4852-B5EB-7335558761AF}"/>
              </a:ext>
            </a:extLst>
          </p:cNvPr>
          <p:cNvSpPr txBox="1"/>
          <p:nvPr/>
        </p:nvSpPr>
        <p:spPr>
          <a:xfrm>
            <a:off x="344129" y="5928852"/>
            <a:ext cx="37067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i="1" dirty="0"/>
              <a:t>https://ru.freepik.com</a:t>
            </a:r>
            <a:endParaRPr lang="ru-RU" sz="1400" i="1" dirty="0"/>
          </a:p>
        </p:txBody>
      </p:sp>
    </p:spTree>
    <p:extLst>
      <p:ext uri="{BB962C8B-B14F-4D97-AF65-F5344CB8AC3E}">
        <p14:creationId xmlns:p14="http://schemas.microsoft.com/office/powerpoint/2010/main" val="257821183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80B8D68A-A1DE-4234-97F3-37E82247D46A}"/>
              </a:ext>
            </a:extLst>
          </p:cNvPr>
          <p:cNvSpPr txBox="1"/>
          <p:nvPr/>
        </p:nvSpPr>
        <p:spPr>
          <a:xfrm>
            <a:off x="293627" y="6434153"/>
            <a:ext cx="28120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i="1" dirty="0"/>
              <a:t>https://ru.freepik.com</a:t>
            </a:r>
            <a:endParaRPr lang="ru-RU" sz="1400" i="1" dirty="0"/>
          </a:p>
        </p:txBody>
      </p:sp>
      <p:sp>
        <p:nvSpPr>
          <p:cNvPr id="3" name="Заголовок 1">
            <a:extLst>
              <a:ext uri="{FF2B5EF4-FFF2-40B4-BE49-F238E27FC236}">
                <a16:creationId xmlns:a16="http://schemas.microsoft.com/office/drawing/2014/main" id="{DC7EABA2-F0CF-2CFC-B7AE-2DB17DE53D92}"/>
              </a:ext>
            </a:extLst>
          </p:cNvPr>
          <p:cNvSpPr txBox="1">
            <a:spLocks/>
          </p:cNvSpPr>
          <p:nvPr/>
        </p:nvSpPr>
        <p:spPr>
          <a:xfrm>
            <a:off x="796176" y="269958"/>
            <a:ext cx="10742524" cy="66944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3600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Материалы и методы исследования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BA91117-F0E2-4C8D-B0E2-987C56B98B73}"/>
              </a:ext>
            </a:extLst>
          </p:cNvPr>
          <p:cNvSpPr txBox="1"/>
          <p:nvPr/>
        </p:nvSpPr>
        <p:spPr>
          <a:xfrm>
            <a:off x="4388428" y="1257746"/>
            <a:ext cx="7274963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1. Описание предмета исследования и критерии отбора:</a:t>
            </a:r>
          </a:p>
          <a:p>
            <a:pPr algn="ctr"/>
            <a:endParaRPr lang="ru-RU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откуда взят образец: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метод отбора проб; 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время, когда были получены образцы, и  почему было выбрано это время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как определялся размер выборки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ru-RU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ru-RU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Допустимо вместо подробного описания указать ссылку на источник литературы</a:t>
            </a:r>
          </a:p>
          <a:p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4E0751F0-2ED7-496C-A84B-1E2A2EEAD1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8936" y="836766"/>
            <a:ext cx="3581400" cy="5448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948948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D8A17F0-AD2E-C747-76DA-DA45A868F30F}"/>
              </a:ext>
            </a:extLst>
          </p:cNvPr>
          <p:cNvSpPr txBox="1"/>
          <p:nvPr/>
        </p:nvSpPr>
        <p:spPr>
          <a:xfrm>
            <a:off x="4138303" y="32400"/>
            <a:ext cx="7712363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2. Описание действий по выполнению проекта:</a:t>
            </a:r>
          </a:p>
          <a:p>
            <a:endParaRPr lang="ru-RU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spcBef>
                <a:spcPts val="1200"/>
              </a:spcBef>
              <a:buFont typeface="Wingdings" panose="05000000000000000000" pitchFamily="2" charset="2"/>
              <a:buChar char="ü"/>
            </a:pP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тесты/исследования/эксперименты, которые вы провели;</a:t>
            </a:r>
          </a:p>
          <a:p>
            <a:pPr marL="285750" indent="-285750">
              <a:spcBef>
                <a:spcPts val="1200"/>
              </a:spcBef>
              <a:buFont typeface="Wingdings" panose="05000000000000000000" pitchFamily="2" charset="2"/>
              <a:buChar char="ü"/>
            </a:pP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используемые переменные (указать как независимые переменные, так и управляемые зависимые переменные);</a:t>
            </a:r>
          </a:p>
          <a:p>
            <a:pPr marL="285750" indent="-285750">
              <a:spcBef>
                <a:spcPts val="1200"/>
              </a:spcBef>
              <a:buFont typeface="Wingdings" panose="05000000000000000000" pitchFamily="2" charset="2"/>
              <a:buChar char="ü"/>
            </a:pP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количество выполненных повторов (исключаем влияние случайных факторов);</a:t>
            </a:r>
          </a:p>
          <a:p>
            <a:pPr marL="285750" indent="-285750">
              <a:spcBef>
                <a:spcPts val="1200"/>
              </a:spcBef>
              <a:buFont typeface="Wingdings" panose="05000000000000000000" pitchFamily="2" charset="2"/>
              <a:buChar char="ü"/>
            </a:pP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наличие влияния на исследование искажающих факторов и указание их воздействия</a:t>
            </a:r>
          </a:p>
          <a:p>
            <a:pPr marL="285750" indent="-285750">
              <a:spcBef>
                <a:spcPts val="1200"/>
              </a:spcBef>
              <a:buFont typeface="Wingdings" panose="05000000000000000000" pitchFamily="2" charset="2"/>
              <a:buChar char="ü"/>
            </a:pP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наличие контрольной группы</a:t>
            </a:r>
          </a:p>
          <a:p>
            <a:pPr marL="285750" indent="-285750">
              <a:spcBef>
                <a:spcPts val="1200"/>
              </a:spcBef>
              <a:buFont typeface="Wingdings" panose="05000000000000000000" pitchFamily="2" charset="2"/>
              <a:buChar char="ü"/>
            </a:pP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описание проведения исследования – предоставить информацию, при помощи которой возможно воспроизведение исследования</a:t>
            </a:r>
            <a:endParaRPr lang="ru-RU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C5B6448-1F1E-419C-A870-3256032795DE}"/>
              </a:ext>
            </a:extLst>
          </p:cNvPr>
          <p:cNvSpPr txBox="1"/>
          <p:nvPr/>
        </p:nvSpPr>
        <p:spPr>
          <a:xfrm>
            <a:off x="293627" y="6434153"/>
            <a:ext cx="28120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i="1" dirty="0"/>
              <a:t>https://ru.freepik.com</a:t>
            </a:r>
            <a:endParaRPr lang="ru-RU" sz="1400" i="1" dirty="0"/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54C87933-C89D-4A96-88A7-D5716B465F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8936" y="836766"/>
            <a:ext cx="3581400" cy="5448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042549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D8A17F0-AD2E-C747-76DA-DA45A868F30F}"/>
              </a:ext>
            </a:extLst>
          </p:cNvPr>
          <p:cNvSpPr txBox="1"/>
          <p:nvPr/>
        </p:nvSpPr>
        <p:spPr>
          <a:xfrm>
            <a:off x="4184073" y="559929"/>
            <a:ext cx="7712363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3. Описание действий по анализу результатов:</a:t>
            </a:r>
          </a:p>
          <a:p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spcBef>
                <a:spcPts val="1200"/>
              </a:spcBef>
              <a:buFont typeface="Wingdings" panose="05000000000000000000" pitchFamily="2" charset="2"/>
              <a:buChar char="ü"/>
            </a:pP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как были обобщены и представлены данные (средние значения, срединные/медианные значения, проценты)</a:t>
            </a:r>
          </a:p>
          <a:p>
            <a:pPr marL="285750" indent="-285750">
              <a:spcBef>
                <a:spcPts val="1200"/>
              </a:spcBef>
              <a:buFont typeface="Wingdings" panose="05000000000000000000" pitchFamily="2" charset="2"/>
              <a:buChar char="ü"/>
            </a:pP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каким образом вы сообщаете о характеристиках изменчивости, таких как стандартное отклонение и среднее квадратическое отклонение среднего;</a:t>
            </a:r>
          </a:p>
          <a:p>
            <a:pPr marL="285750" indent="-285750">
              <a:spcBef>
                <a:spcPts val="1200"/>
              </a:spcBef>
              <a:buFont typeface="Wingdings" panose="05000000000000000000" pitchFamily="2" charset="2"/>
              <a:buChar char="ü"/>
            </a:pP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статистические тесты, используемые для анализа</a:t>
            </a:r>
          </a:p>
          <a:p>
            <a:pPr marL="285750" indent="-285750">
              <a:spcBef>
                <a:spcPts val="1200"/>
              </a:spcBef>
              <a:buFont typeface="Wingdings" panose="05000000000000000000" pitchFamily="2" charset="2"/>
              <a:buChar char="ü"/>
            </a:pP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другие числовые или графические методы, используемые для анализа данных</a:t>
            </a:r>
          </a:p>
          <a:p>
            <a:endParaRPr lang="ru-RU" dirty="0"/>
          </a:p>
          <a:p>
            <a:endParaRPr lang="ru-RU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5DE46C7-2119-42CC-A625-98ABF85B5333}"/>
              </a:ext>
            </a:extLst>
          </p:cNvPr>
          <p:cNvSpPr txBox="1"/>
          <p:nvPr/>
        </p:nvSpPr>
        <p:spPr>
          <a:xfrm>
            <a:off x="420255" y="6095434"/>
            <a:ext cx="28120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i="1" dirty="0"/>
              <a:t>https://ru.freepik.com</a:t>
            </a:r>
            <a:endParaRPr lang="ru-RU" sz="1400" i="1" dirty="0"/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DC4BA3DF-EC6E-4735-8A9B-7ABCB4692B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5564" y="498047"/>
            <a:ext cx="3581400" cy="5448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723858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">
            <a:extLst>
              <a:ext uri="{FF2B5EF4-FFF2-40B4-BE49-F238E27FC236}">
                <a16:creationId xmlns:a16="http://schemas.microsoft.com/office/drawing/2014/main" id="{28FD0104-65EE-4F9E-9C89-897334D1F884}"/>
              </a:ext>
            </a:extLst>
          </p:cNvPr>
          <p:cNvSpPr txBox="1">
            <a:spLocks/>
          </p:cNvSpPr>
          <p:nvPr/>
        </p:nvSpPr>
        <p:spPr>
          <a:xfrm>
            <a:off x="275697" y="198135"/>
            <a:ext cx="4602480" cy="116854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3600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Оглавление:</a:t>
            </a:r>
          </a:p>
        </p:txBody>
      </p:sp>
      <p:graphicFrame>
        <p:nvGraphicFramePr>
          <p:cNvPr id="5" name="Таблица 4">
            <a:extLst>
              <a:ext uri="{FF2B5EF4-FFF2-40B4-BE49-F238E27FC236}">
                <a16:creationId xmlns:a16="http://schemas.microsoft.com/office/drawing/2014/main" id="{0CC17F35-C226-4B30-9D9A-1EE485874B4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93045007"/>
              </p:ext>
            </p:extLst>
          </p:nvPr>
        </p:nvGraphicFramePr>
        <p:xfrm>
          <a:off x="4166755" y="512233"/>
          <a:ext cx="7657895" cy="58335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981764">
                  <a:extLst>
                    <a:ext uri="{9D8B030D-6E8A-4147-A177-3AD203B41FA5}">
                      <a16:colId xmlns:a16="http://schemas.microsoft.com/office/drawing/2014/main" val="1592651685"/>
                    </a:ext>
                  </a:extLst>
                </a:gridCol>
                <a:gridCol w="1676131">
                  <a:extLst>
                    <a:ext uri="{9D8B030D-6E8A-4147-A177-3AD203B41FA5}">
                      <a16:colId xmlns:a16="http://schemas.microsoft.com/office/drawing/2014/main" val="2444407569"/>
                    </a:ext>
                  </a:extLst>
                </a:gridCol>
              </a:tblGrid>
              <a:tr h="701967">
                <a:tc>
                  <a:txBody>
                    <a:bodyPr/>
                    <a:lstStyle/>
                    <a:p>
                      <a:pPr algn="ctr"/>
                      <a:endParaRPr lang="ru-RU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C081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стр</a:t>
                      </a:r>
                      <a:endParaRPr lang="ru-RU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C081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7754046"/>
                  </a:ext>
                </a:extLst>
              </a:tr>
              <a:tr h="485825">
                <a:tc>
                  <a:txBody>
                    <a:bodyPr/>
                    <a:lstStyle/>
                    <a:p>
                      <a:r>
                        <a:rPr lang="ru-RU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Введение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8768427"/>
                  </a:ext>
                </a:extLst>
              </a:tr>
              <a:tr h="383458">
                <a:tc>
                  <a:txBody>
                    <a:bodyPr/>
                    <a:lstStyle/>
                    <a:p>
                      <a:r>
                        <a:rPr lang="ru-RU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 Разработанность проблемы……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74895085"/>
                  </a:ext>
                </a:extLst>
              </a:tr>
              <a:tr h="398206">
                <a:tc>
                  <a:txBody>
                    <a:bodyPr/>
                    <a:lstStyle/>
                    <a:p>
                      <a:r>
                        <a:rPr lang="ru-RU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1.1.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8697860"/>
                  </a:ext>
                </a:extLst>
              </a:tr>
              <a:tr h="530942">
                <a:tc>
                  <a:txBody>
                    <a:bodyPr/>
                    <a:lstStyle/>
                    <a:p>
                      <a:r>
                        <a:rPr lang="ru-RU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 Методы и методики исследования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72621182"/>
                  </a:ext>
                </a:extLst>
              </a:tr>
              <a:tr h="369749">
                <a:tc>
                  <a:txBody>
                    <a:bodyPr/>
                    <a:lstStyle/>
                    <a:p>
                      <a:r>
                        <a:rPr lang="ru-RU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7364528"/>
                  </a:ext>
                </a:extLst>
              </a:tr>
              <a:tr h="427703">
                <a:tc>
                  <a:txBody>
                    <a:bodyPr/>
                    <a:lstStyle/>
                    <a:p>
                      <a:r>
                        <a:rPr lang="ru-RU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26033127"/>
                  </a:ext>
                </a:extLst>
              </a:tr>
              <a:tr h="140393">
                <a:tc>
                  <a:txBody>
                    <a:bodyPr/>
                    <a:lstStyle/>
                    <a:p>
                      <a:r>
                        <a:rPr lang="ru-RU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 </a:t>
                      </a:r>
                      <a:r>
                        <a:rPr lang="ru-RU" sz="2400" b="1" dirty="0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Результаты </a:t>
                      </a:r>
                      <a:r>
                        <a:rPr lang="ru-RU" sz="2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 их обсуждение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96234705"/>
                  </a:ext>
                </a:extLst>
              </a:tr>
              <a:tr h="316807">
                <a:tc>
                  <a:txBody>
                    <a:bodyPr/>
                    <a:lstStyle/>
                    <a:p>
                      <a:r>
                        <a:rPr lang="ru-RU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3.1.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85723030"/>
                  </a:ext>
                </a:extLst>
              </a:tr>
              <a:tr h="176413">
                <a:tc>
                  <a:txBody>
                    <a:bodyPr/>
                    <a:lstStyle/>
                    <a:p>
                      <a:r>
                        <a:rPr lang="ru-RU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3.2.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8425436"/>
                  </a:ext>
                </a:extLst>
              </a:tr>
              <a:tr h="140394">
                <a:tc>
                  <a:txBody>
                    <a:bodyPr/>
                    <a:lstStyle/>
                    <a:p>
                      <a:r>
                        <a:rPr lang="ru-RU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Заключение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36411845"/>
                  </a:ext>
                </a:extLst>
              </a:tr>
              <a:tr h="140393">
                <a:tc>
                  <a:txBody>
                    <a:bodyPr/>
                    <a:lstStyle/>
                    <a:p>
                      <a:r>
                        <a:rPr lang="ru-RU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Библиографический список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17520002"/>
                  </a:ext>
                </a:extLst>
              </a:tr>
            </a:tbl>
          </a:graphicData>
        </a:graphic>
      </p:graphicFrame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BA31FB1C-E75C-43E9-B84E-9EE2E33F1C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3408" y="1440625"/>
            <a:ext cx="1505973" cy="423601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6B0606C-BB38-4852-B5EB-7335558761AF}"/>
              </a:ext>
            </a:extLst>
          </p:cNvPr>
          <p:cNvSpPr txBox="1"/>
          <p:nvPr/>
        </p:nvSpPr>
        <p:spPr>
          <a:xfrm>
            <a:off x="344129" y="5928852"/>
            <a:ext cx="37067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i="1" dirty="0"/>
              <a:t>https://ru.freepik.com</a:t>
            </a:r>
            <a:endParaRPr lang="ru-RU" sz="1400" i="1" dirty="0"/>
          </a:p>
        </p:txBody>
      </p:sp>
    </p:spTree>
    <p:extLst>
      <p:ext uri="{BB962C8B-B14F-4D97-AF65-F5344CB8AC3E}">
        <p14:creationId xmlns:p14="http://schemas.microsoft.com/office/powerpoint/2010/main" val="341023381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47085488-F837-4AA7-B813-2C8256920E24}"/>
              </a:ext>
            </a:extLst>
          </p:cNvPr>
          <p:cNvSpPr txBox="1"/>
          <p:nvPr/>
        </p:nvSpPr>
        <p:spPr>
          <a:xfrm>
            <a:off x="4821381" y="2193685"/>
            <a:ext cx="6956030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1200"/>
              </a:spcBef>
              <a:buFont typeface="Wingdings" panose="05000000000000000000" pitchFamily="2" charset="2"/>
              <a:buChar char="ü"/>
            </a:pP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изложите только фактические результаты;</a:t>
            </a:r>
          </a:p>
          <a:p>
            <a:pPr marL="342900" indent="-342900">
              <a:spcBef>
                <a:spcPts val="1200"/>
              </a:spcBef>
              <a:buFont typeface="Wingdings" panose="05000000000000000000" pitchFamily="2" charset="2"/>
              <a:buChar char="ü"/>
            </a:pP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используйте текст, таблицы и рисунки для упорядоченного выделения ключевых результатов;</a:t>
            </a:r>
          </a:p>
          <a:p>
            <a:pPr marL="342900" indent="-342900">
              <a:spcBef>
                <a:spcPts val="1200"/>
              </a:spcBef>
              <a:buFont typeface="Wingdings" panose="05000000000000000000" pitchFamily="2" charset="2"/>
              <a:buChar char="ü"/>
            </a:pP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убедитесь, что содержимое таблиц и рисунков не повторяется в тексте.</a:t>
            </a:r>
          </a:p>
        </p:txBody>
      </p:sp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01F378C6-1153-4866-BD30-9B14F163D284}"/>
              </a:ext>
            </a:extLst>
          </p:cNvPr>
          <p:cNvSpPr txBox="1">
            <a:spLocks/>
          </p:cNvSpPr>
          <p:nvPr/>
        </p:nvSpPr>
        <p:spPr>
          <a:xfrm>
            <a:off x="5421583" y="382668"/>
            <a:ext cx="5338522" cy="116854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3600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Результаты: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9A22B86-0CD8-4DE0-8769-4903175D959C}"/>
              </a:ext>
            </a:extLst>
          </p:cNvPr>
          <p:cNvSpPr txBox="1"/>
          <p:nvPr/>
        </p:nvSpPr>
        <p:spPr>
          <a:xfrm>
            <a:off x="515165" y="5940623"/>
            <a:ext cx="28120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i="1" dirty="0"/>
              <a:t>https://ru.freepik.com</a:t>
            </a:r>
            <a:endParaRPr lang="ru-RU" sz="1400" i="1" dirty="0"/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69DC9A5E-36F4-4A34-9729-766F1430AD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817" y="1139536"/>
            <a:ext cx="4105275" cy="472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359323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28D81F7C-F554-4C68-B277-20277B9D397D}"/>
              </a:ext>
            </a:extLst>
          </p:cNvPr>
          <p:cNvSpPr txBox="1">
            <a:spLocks/>
          </p:cNvSpPr>
          <p:nvPr/>
        </p:nvSpPr>
        <p:spPr>
          <a:xfrm>
            <a:off x="3224387" y="81332"/>
            <a:ext cx="9154391" cy="61485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3600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Рисунок (график) используют, если: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893F380-9B5B-4B0B-B77D-7CC4D66FDE6F}"/>
              </a:ext>
            </a:extLst>
          </p:cNvPr>
          <p:cNvSpPr txBox="1"/>
          <p:nvPr/>
        </p:nvSpPr>
        <p:spPr>
          <a:xfrm>
            <a:off x="3761888" y="848937"/>
            <a:ext cx="8128576" cy="27699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1200"/>
              </a:spcBef>
              <a:buFont typeface="Wingdings" panose="05000000000000000000" pitchFamily="2" charset="2"/>
              <a:buChar char="ü"/>
            </a:pP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необходимо показать общие тенденции или временные изменения;</a:t>
            </a:r>
          </a:p>
          <a:p>
            <a:pPr marL="285750" indent="-285750">
              <a:spcBef>
                <a:spcPts val="1200"/>
              </a:spcBef>
              <a:buFont typeface="Wingdings" panose="05000000000000000000" pitchFamily="2" charset="2"/>
              <a:buChar char="ü"/>
            </a:pP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при желании подвести итоги результатов исследования;</a:t>
            </a:r>
          </a:p>
          <a:p>
            <a:pPr marL="285750" indent="-285750">
              <a:spcBef>
                <a:spcPts val="1200"/>
              </a:spcBef>
              <a:buFont typeface="Wingdings" panose="05000000000000000000" pitchFamily="2" charset="2"/>
              <a:buChar char="ü"/>
            </a:pP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визуализация последовательности явлений, характеристик, событий или географических показателей</a:t>
            </a:r>
          </a:p>
          <a:p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D9F95E9-0250-4386-BD7E-4DF8DCA48D56}"/>
              </a:ext>
            </a:extLst>
          </p:cNvPr>
          <p:cNvSpPr txBox="1"/>
          <p:nvPr/>
        </p:nvSpPr>
        <p:spPr>
          <a:xfrm>
            <a:off x="3894670" y="2785839"/>
            <a:ext cx="8242434" cy="4647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>
                <a:solidFill>
                  <a:srgbClr val="66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Правила оформления:</a:t>
            </a:r>
            <a:endParaRPr lang="ru-RU" dirty="0"/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заголовок должен содержать информацию о закономерности, которая показана рисунком; 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оси должны быть подписаны, с указанием единиц измерения;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если в шкалах есть разрывы, то их надо указывать волнистой чертой;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оси должны иметь большую толщину, чем все остальные линии диаграммы.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ряды данных должны быть подписаны в легенде;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сноски используются для объяснены кодовых названий, сокращений и символов;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если данные заимствованы, необходимо дать ссылку на источник.</a:t>
            </a:r>
          </a:p>
          <a:p>
            <a:r>
              <a:rPr lang="ru-RU" dirty="0"/>
              <a:t>.</a:t>
            </a:r>
          </a:p>
          <a:p>
            <a:endParaRPr lang="ru-RU" dirty="0"/>
          </a:p>
        </p:txBody>
      </p:sp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3884C3C2-917B-4AB1-8A75-084205D97A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2530" y="3068164"/>
            <a:ext cx="520932" cy="591197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A16C78BB-1B41-4C70-A272-04A4ACF8EF5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9147" y="3068164"/>
            <a:ext cx="520932" cy="572255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8039E102-193E-4D60-8153-33A5B0323C0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87898" y="3052752"/>
            <a:ext cx="624080" cy="603077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5BA2F1E0-B1E6-4F65-BE36-9837C0FBA0B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721" y="870964"/>
            <a:ext cx="3579763" cy="2170057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AD8F1F08-4FD2-4A14-ADBA-6F3D9BDAA71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81718" y="4871668"/>
            <a:ext cx="1990725" cy="1905000"/>
          </a:xfrm>
          <a:prstGeom prst="rect">
            <a:avLst/>
          </a:prstGeom>
        </p:spPr>
      </p:pic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EA55A70E-1A4E-422B-BE2B-4614609E649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1247" y="5522629"/>
            <a:ext cx="624080" cy="603077"/>
          </a:xfrm>
          <a:prstGeom prst="rect">
            <a:avLst/>
          </a:prstGeom>
        </p:spPr>
      </p:pic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FC54938D-001F-4413-B7E1-7A8B56CC8E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54434" y="4380482"/>
            <a:ext cx="520932" cy="591197"/>
          </a:xfrm>
          <a:prstGeom prst="rect">
            <a:avLst/>
          </a:prstGeom>
        </p:spPr>
      </p:pic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7038DA9E-DEE7-4CF1-B160-0B4278DEEB5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75366" y="6004192"/>
            <a:ext cx="520932" cy="5722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35734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0349DA06-C1C0-4C9A-98AF-C5E2DAF513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9684" y="0"/>
            <a:ext cx="4366780" cy="6763184"/>
          </a:xfrm>
          <a:prstGeom prst="rect">
            <a:avLst/>
          </a:prstGeom>
          <a:ln w="19050">
            <a:solidFill>
              <a:srgbClr val="7030A0"/>
            </a:solidFill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39227E6-33C0-409E-A4D3-5F7461875F9E}"/>
              </a:ext>
            </a:extLst>
          </p:cNvPr>
          <p:cNvSpPr txBox="1"/>
          <p:nvPr/>
        </p:nvSpPr>
        <p:spPr>
          <a:xfrm>
            <a:off x="5286373" y="935182"/>
            <a:ext cx="6587836" cy="47397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ТИТУЛЬНЫЙ ЛИСТ</a:t>
            </a:r>
            <a:r>
              <a:rPr lang="ru-RU" sz="3600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должен содержать:</a:t>
            </a:r>
          </a:p>
          <a:p>
            <a:endParaRPr lang="ru-RU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а. название работы, ее вид;</a:t>
            </a:r>
          </a:p>
          <a:p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б. сведения об авторе (ФИО, класс);</a:t>
            </a:r>
          </a:p>
          <a:p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в. сведения о руководителе проекта (ФИО, должность);</a:t>
            </a:r>
          </a:p>
          <a:p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г. указание места расположения ОО (населённый пункт);</a:t>
            </a:r>
          </a:p>
          <a:p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д. указание года написания работы (учебный год).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3840096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">
            <a:extLst>
              <a:ext uri="{FF2B5EF4-FFF2-40B4-BE49-F238E27FC236}">
                <a16:creationId xmlns:a16="http://schemas.microsoft.com/office/drawing/2014/main" id="{28FD0104-65EE-4F9E-9C89-897334D1F884}"/>
              </a:ext>
            </a:extLst>
          </p:cNvPr>
          <p:cNvSpPr txBox="1">
            <a:spLocks/>
          </p:cNvSpPr>
          <p:nvPr/>
        </p:nvSpPr>
        <p:spPr>
          <a:xfrm>
            <a:off x="496725" y="96090"/>
            <a:ext cx="11198549" cy="105056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3600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Рисунки: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D96AB698-B655-44C2-99F2-89DC1B712F2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2930" y="1515772"/>
            <a:ext cx="5246138" cy="524613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356F5F6C-BBBB-4A75-BF3E-CD24B0D2AA3F}"/>
              </a:ext>
            </a:extLst>
          </p:cNvPr>
          <p:cNvSpPr txBox="1"/>
          <p:nvPr/>
        </p:nvSpPr>
        <p:spPr>
          <a:xfrm>
            <a:off x="9415392" y="6454133"/>
            <a:ext cx="37067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i="1" dirty="0"/>
              <a:t>https://ru.freepik.com</a:t>
            </a:r>
            <a:endParaRPr lang="ru-RU" sz="1400" i="1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46B582B-743E-4141-9234-1755EFB12F60}"/>
              </a:ext>
            </a:extLst>
          </p:cNvPr>
          <p:cNvSpPr txBox="1"/>
          <p:nvPr/>
        </p:nvSpPr>
        <p:spPr>
          <a:xfrm>
            <a:off x="344129" y="976745"/>
            <a:ext cx="1144720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Иллюстрации (чертежи, графики, схемы, компьютерные распечатки, диаграммы, фотоснимки, карты) располагают в работе непосредственно после текста, в котором они упоминаются впервые, или на следующей странице (рис.1).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BD73800-2D6E-4381-B3AB-7F63A99E3748}"/>
              </a:ext>
            </a:extLst>
          </p:cNvPr>
          <p:cNvSpPr txBox="1"/>
          <p:nvPr/>
        </p:nvSpPr>
        <p:spPr>
          <a:xfrm>
            <a:off x="2005445" y="6054023"/>
            <a:ext cx="852054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Рисунок 1. Человек за компьютером</a:t>
            </a:r>
          </a:p>
        </p:txBody>
      </p:sp>
    </p:spTree>
    <p:extLst>
      <p:ext uri="{BB962C8B-B14F-4D97-AF65-F5344CB8AC3E}">
        <p14:creationId xmlns:p14="http://schemas.microsoft.com/office/powerpoint/2010/main" val="170790471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28D81F7C-F554-4C68-B277-20277B9D397D}"/>
              </a:ext>
            </a:extLst>
          </p:cNvPr>
          <p:cNvSpPr txBox="1">
            <a:spLocks/>
          </p:cNvSpPr>
          <p:nvPr/>
        </p:nvSpPr>
        <p:spPr>
          <a:xfrm>
            <a:off x="5322649" y="174850"/>
            <a:ext cx="5338522" cy="6148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3600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Таблицы используют, если: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893F380-9B5B-4B0B-B77D-7CC4D66FDE6F}"/>
              </a:ext>
            </a:extLst>
          </p:cNvPr>
          <p:cNvSpPr txBox="1"/>
          <p:nvPr/>
        </p:nvSpPr>
        <p:spPr>
          <a:xfrm>
            <a:off x="3761888" y="848937"/>
            <a:ext cx="8128576" cy="38472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1200"/>
              </a:spcBef>
              <a:buFont typeface="Wingdings" panose="05000000000000000000" pitchFamily="2" charset="2"/>
              <a:buChar char="ü"/>
            </a:pP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необходимо поместить много точных числовых значений и других данных так, чтобы они заняли мало места;</a:t>
            </a:r>
          </a:p>
          <a:p>
            <a:pPr marL="285750" indent="-285750">
              <a:spcBef>
                <a:spcPts val="1200"/>
              </a:spcBef>
              <a:buFont typeface="Wingdings" panose="05000000000000000000" pitchFamily="2" charset="2"/>
              <a:buChar char="ü"/>
            </a:pP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нужно сравнить или противопоставить значения данных или характеристики предметов, имеющих отношение друг к другу;</a:t>
            </a:r>
          </a:p>
          <a:p>
            <a:pPr marL="285750" indent="-285750">
              <a:spcBef>
                <a:spcPts val="1200"/>
              </a:spcBef>
              <a:buFont typeface="Wingdings" panose="05000000000000000000" pitchFamily="2" charset="2"/>
              <a:buChar char="ü"/>
            </a:pP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нужно  сравнить или противопоставить несколько общих характеристик или переменных параметров;</a:t>
            </a:r>
          </a:p>
          <a:p>
            <a:pPr marL="285750" indent="-285750">
              <a:spcBef>
                <a:spcPts val="1200"/>
              </a:spcBef>
              <a:buFont typeface="Wingdings" panose="05000000000000000000" pitchFamily="2" charset="2"/>
              <a:buChar char="ü"/>
            </a:pP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необходимо показать наличие или отсутствие конкретных характеристик</a:t>
            </a:r>
          </a:p>
          <a:p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D9F95E9-0250-4386-BD7E-4DF8DCA48D56}"/>
              </a:ext>
            </a:extLst>
          </p:cNvPr>
          <p:cNvSpPr txBox="1"/>
          <p:nvPr/>
        </p:nvSpPr>
        <p:spPr>
          <a:xfrm>
            <a:off x="3894672" y="3959255"/>
            <a:ext cx="7813823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>
                <a:solidFill>
                  <a:srgbClr val="66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Правила оформления: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заголовок должен содержать информацию о данных в таблице;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строки и столбцы должны иметь заголовок, в котором указана единица измерения; 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сноски используются для объяснены кодовых названий, сокращений и символов; 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если данные заимствованы, необходимо дать ссылку на источник.</a:t>
            </a:r>
          </a:p>
          <a:p>
            <a:endParaRPr lang="ru-RU" dirty="0"/>
          </a:p>
        </p:txBody>
      </p:sp>
      <p:graphicFrame>
        <p:nvGraphicFramePr>
          <p:cNvPr id="12" name="Таблица 11">
            <a:extLst>
              <a:ext uri="{FF2B5EF4-FFF2-40B4-BE49-F238E27FC236}">
                <a16:creationId xmlns:a16="http://schemas.microsoft.com/office/drawing/2014/main" id="{3FB89926-8C7B-448C-8894-321FE51D7E53}"/>
              </a:ext>
            </a:extLst>
          </p:cNvPr>
          <p:cNvGraphicFramePr>
            <a:graphicFrameLocks noGrp="1"/>
          </p:cNvGraphicFramePr>
          <p:nvPr/>
        </p:nvGraphicFramePr>
        <p:xfrm>
          <a:off x="133347" y="862445"/>
          <a:ext cx="3690508" cy="5486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80247">
                  <a:extLst>
                    <a:ext uri="{9D8B030D-6E8A-4147-A177-3AD203B41FA5}">
                      <a16:colId xmlns:a16="http://schemas.microsoft.com/office/drawing/2014/main" val="1192419314"/>
                    </a:ext>
                  </a:extLst>
                </a:gridCol>
                <a:gridCol w="2010261">
                  <a:extLst>
                    <a:ext uri="{9D8B030D-6E8A-4147-A177-3AD203B41FA5}">
                      <a16:colId xmlns:a16="http://schemas.microsoft.com/office/drawing/2014/main" val="250958745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Цвет кота</a:t>
                      </a:r>
                    </a:p>
                  </a:txBody>
                  <a:tcPr>
                    <a:solidFill>
                      <a:srgbClr val="0000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Частота встреч, шт.</a:t>
                      </a:r>
                    </a:p>
                  </a:txBody>
                  <a:tcPr>
                    <a:solidFill>
                      <a:srgbClr val="0000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642018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ru-RU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ru-RU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ru-RU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ru-RU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DCB9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anchor="ctr">
                    <a:solidFill>
                      <a:srgbClr val="DCB9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317490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ru-RU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ru-RU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ru-RU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ru-RU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EEDD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anchor="ctr">
                    <a:solidFill>
                      <a:srgbClr val="EEDD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00069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ru-RU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ru-RU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ru-RU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ru-RU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DCB9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</a:p>
                  </a:txBody>
                  <a:tcPr anchor="ctr">
                    <a:solidFill>
                      <a:srgbClr val="DCB9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3409810"/>
                  </a:ext>
                </a:extLst>
              </a:tr>
            </a:tbl>
          </a:graphicData>
        </a:graphic>
      </p:graphicFrame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3884C3C2-917B-4AB1-8A75-084205D97A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0884" y="1774134"/>
            <a:ext cx="1188744" cy="1349086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A16C78BB-1B41-4C70-A272-04A4ACF8EF5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1536" y="3347058"/>
            <a:ext cx="1228092" cy="1349086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8039E102-193E-4D60-8153-33A5B0323C0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8099" y="4919982"/>
            <a:ext cx="1454313" cy="14053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003533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">
            <a:extLst>
              <a:ext uri="{FF2B5EF4-FFF2-40B4-BE49-F238E27FC236}">
                <a16:creationId xmlns:a16="http://schemas.microsoft.com/office/drawing/2014/main" id="{28FD0104-65EE-4F9E-9C89-897334D1F884}"/>
              </a:ext>
            </a:extLst>
          </p:cNvPr>
          <p:cNvSpPr txBox="1">
            <a:spLocks/>
          </p:cNvSpPr>
          <p:nvPr/>
        </p:nvSpPr>
        <p:spPr>
          <a:xfrm>
            <a:off x="468457" y="-177725"/>
            <a:ext cx="11198549" cy="105056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3600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Таблицы: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46B582B-743E-4141-9234-1755EFB12F60}"/>
              </a:ext>
            </a:extLst>
          </p:cNvPr>
          <p:cNvSpPr txBox="1"/>
          <p:nvPr/>
        </p:nvSpPr>
        <p:spPr>
          <a:xfrm>
            <a:off x="344127" y="872836"/>
            <a:ext cx="1144720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Таблицу следует располагать сразу после текста, в котором она упоминается впервые или, в случае нехватки места, на следующей странице, заняв оставшееся место на странице дальнейшим после ссылки текстом (табл.1).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6BD42A45-75FD-4C25-AAA2-787F8DA538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3819" y="2643678"/>
            <a:ext cx="10547237" cy="4214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195959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">
            <a:extLst>
              <a:ext uri="{FF2B5EF4-FFF2-40B4-BE49-F238E27FC236}">
                <a16:creationId xmlns:a16="http://schemas.microsoft.com/office/drawing/2014/main" id="{28FD0104-65EE-4F9E-9C89-897334D1F884}"/>
              </a:ext>
            </a:extLst>
          </p:cNvPr>
          <p:cNvSpPr txBox="1">
            <a:spLocks/>
          </p:cNvSpPr>
          <p:nvPr/>
        </p:nvSpPr>
        <p:spPr>
          <a:xfrm>
            <a:off x="468458" y="23354"/>
            <a:ext cx="11198549" cy="105056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3600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Формулы: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46B582B-743E-4141-9234-1755EFB12F60}"/>
              </a:ext>
            </a:extLst>
          </p:cNvPr>
          <p:cNvSpPr txBox="1"/>
          <p:nvPr/>
        </p:nvSpPr>
        <p:spPr>
          <a:xfrm>
            <a:off x="344128" y="1073915"/>
            <a:ext cx="1144720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Уравнения и формулы располагают посередине строки, выделяют в отдельную строку. Выше и ниже их должно быть оставлено не менее одной свободной строки.</a:t>
            </a:r>
          </a:p>
          <a:p>
            <a:pPr algn="just"/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Например, по формуле  (1):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21674366-7F4A-43F4-85F1-5F64F7DA841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8458" y="2900796"/>
            <a:ext cx="5895975" cy="2324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895525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18D4D517-0765-4C02-A89D-54C039ECBC3A}"/>
              </a:ext>
            </a:extLst>
          </p:cNvPr>
          <p:cNvSpPr txBox="1"/>
          <p:nvPr/>
        </p:nvSpPr>
        <p:spPr>
          <a:xfrm>
            <a:off x="701040" y="151456"/>
            <a:ext cx="114909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Оформление списка ссылок по ГОСТ Р.7.05-2008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9D35E44-DAF2-459C-9B5A-DCDA5A266C2A}"/>
              </a:ext>
            </a:extLst>
          </p:cNvPr>
          <p:cNvSpPr txBox="1"/>
          <p:nvPr/>
        </p:nvSpPr>
        <p:spPr>
          <a:xfrm>
            <a:off x="502920" y="5598548"/>
            <a:ext cx="1168908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Ручкин В. Н., </a:t>
            </a:r>
            <a:r>
              <a:rPr lang="ru-RU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Фулин</a:t>
            </a: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 В. А. Архитектура компьютерных сетей. Москва : ДИАЛОГ-МИФИ, 2010. 238 с. </a:t>
            </a:r>
          </a:p>
          <a:p>
            <a:endParaRPr lang="ru-RU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54F84CB-D5DF-404A-B3D3-8F3D7C44BBCF}"/>
              </a:ext>
            </a:extLst>
          </p:cNvPr>
          <p:cNvSpPr txBox="1"/>
          <p:nvPr/>
        </p:nvSpPr>
        <p:spPr>
          <a:xfrm>
            <a:off x="386080" y="922586"/>
            <a:ext cx="11419840" cy="4467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Книга: </a:t>
            </a:r>
          </a:p>
          <a:p>
            <a:endParaRPr lang="ru-RU" sz="2400" b="1" dirty="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ru-RU" sz="2000" b="1" dirty="0">
                <a:solidFill>
                  <a:srgbClr val="55257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ЗАГОЛОВОК (фамилия, инициалы авторов). </a:t>
            </a:r>
          </a:p>
          <a:p>
            <a:pPr>
              <a:lnSpc>
                <a:spcPct val="150000"/>
              </a:lnSpc>
            </a:pPr>
            <a:r>
              <a:rPr lang="ru-RU" sz="2000" b="1" dirty="0">
                <a:solidFill>
                  <a:srgbClr val="55257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ОСНОВНОЕ ЗАГЛАВИЕ: ДОПОЛНИТЕЛЬНЫЕ СВЕДЕНИЯ (учеб. пособие)/ </a:t>
            </a:r>
          </a:p>
          <a:p>
            <a:pPr>
              <a:lnSpc>
                <a:spcPct val="150000"/>
              </a:lnSpc>
            </a:pPr>
            <a:r>
              <a:rPr lang="ru-RU" sz="2000" b="1" dirty="0">
                <a:solidFill>
                  <a:srgbClr val="C081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СВЕДЕНИЯ ОБ ОТВЕТСТВЕННОСТИ (И.О. Фамилия редактора, составителя; университет). СВЕДЕНИЯ ОБ ИЗДАНИИ ( 2-е изд., </a:t>
            </a:r>
            <a:r>
              <a:rPr lang="ru-RU" sz="2000" b="1" dirty="0" err="1">
                <a:solidFill>
                  <a:srgbClr val="C081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перераб</a:t>
            </a:r>
            <a:r>
              <a:rPr lang="ru-RU" sz="2000" b="1" dirty="0">
                <a:solidFill>
                  <a:srgbClr val="C081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и доп.) </a:t>
            </a:r>
          </a:p>
          <a:p>
            <a:pPr>
              <a:lnSpc>
                <a:spcPct val="150000"/>
              </a:lnSpc>
            </a:pPr>
            <a:r>
              <a:rPr lang="ru-RU" sz="2000" b="1" dirty="0">
                <a:solidFill>
                  <a:srgbClr val="55257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МЕСТО ИЗДАНИЯ (Город): </a:t>
            </a:r>
          </a:p>
          <a:p>
            <a:pPr>
              <a:lnSpc>
                <a:spcPct val="150000"/>
              </a:lnSpc>
            </a:pPr>
            <a:r>
              <a:rPr lang="ru-RU" sz="2000" b="1" dirty="0">
                <a:solidFill>
                  <a:srgbClr val="55257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ИЗДАТЕЛЬСТВО, </a:t>
            </a:r>
          </a:p>
          <a:p>
            <a:pPr>
              <a:lnSpc>
                <a:spcPct val="150000"/>
              </a:lnSpc>
            </a:pPr>
            <a:r>
              <a:rPr lang="ru-RU" sz="2000" b="1" dirty="0">
                <a:solidFill>
                  <a:srgbClr val="55257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ГОД ИЗДАНИЯ. </a:t>
            </a:r>
          </a:p>
          <a:p>
            <a:pPr>
              <a:lnSpc>
                <a:spcPct val="150000"/>
              </a:lnSpc>
            </a:pPr>
            <a:r>
              <a:rPr lang="ru-RU" sz="2000" b="1" dirty="0">
                <a:solidFill>
                  <a:srgbClr val="55257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КОЛИЧЕСТВО СТРАНИЦ.</a:t>
            </a: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280170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631EC44-E8A6-4F71-BBFB-08BFDA3EE05F}"/>
              </a:ext>
            </a:extLst>
          </p:cNvPr>
          <p:cNvSpPr txBox="1"/>
          <p:nvPr/>
        </p:nvSpPr>
        <p:spPr>
          <a:xfrm>
            <a:off x="264160" y="4958311"/>
            <a:ext cx="1166368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Росляков А., Абубакиров Т. Системы поддержки операционной деятельности провайдеров услуг VPN // Технологии и средства связи. 2011. № 2. С. 60-62. </a:t>
            </a:r>
          </a:p>
          <a:p>
            <a:endParaRPr lang="ru-RU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C1AAA88-28B6-4A37-ABEA-B8043AC38B7F}"/>
              </a:ext>
            </a:extLst>
          </p:cNvPr>
          <p:cNvSpPr txBox="1"/>
          <p:nvPr/>
        </p:nvSpPr>
        <p:spPr>
          <a:xfrm>
            <a:off x="193040" y="548640"/>
            <a:ext cx="11419840" cy="3913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Статья из журнала: </a:t>
            </a:r>
          </a:p>
          <a:p>
            <a:pPr algn="ctr"/>
            <a:endParaRPr lang="en-US" sz="2400" b="1" dirty="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b="1" dirty="0"/>
          </a:p>
          <a:p>
            <a:pPr>
              <a:lnSpc>
                <a:spcPct val="150000"/>
              </a:lnSpc>
            </a:pPr>
            <a:r>
              <a:rPr lang="ru-RU" sz="2000" b="1" dirty="0">
                <a:solidFill>
                  <a:srgbClr val="55257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ФАМИЛИЯ И. О. АВТОРА СТАТЬИ.</a:t>
            </a:r>
            <a:endParaRPr lang="en-US" sz="2000" b="1" dirty="0">
              <a:solidFill>
                <a:srgbClr val="55257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ru-RU" sz="2000" b="1" dirty="0">
                <a:solidFill>
                  <a:srgbClr val="55257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НАЗВАНИЕ СТАТЬИ // </a:t>
            </a:r>
            <a:endParaRPr lang="en-US" sz="2000" b="1" dirty="0">
              <a:solidFill>
                <a:srgbClr val="55257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ru-RU" sz="2000" b="1" dirty="0">
                <a:solidFill>
                  <a:srgbClr val="55257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НАЗВАНИЕ ЖУРНАЛА. </a:t>
            </a:r>
            <a:endParaRPr lang="en-US" sz="2000" b="1" dirty="0">
              <a:solidFill>
                <a:srgbClr val="55257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ru-RU" sz="2000" b="1" dirty="0">
                <a:solidFill>
                  <a:srgbClr val="55257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ГОД . </a:t>
            </a:r>
            <a:endParaRPr lang="en-US" sz="2000" b="1" dirty="0">
              <a:solidFill>
                <a:srgbClr val="55257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ru-RU" sz="2000" b="1" dirty="0">
                <a:solidFill>
                  <a:srgbClr val="55257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№ . </a:t>
            </a:r>
            <a:endParaRPr lang="en-US" sz="2000" b="1" dirty="0">
              <a:solidFill>
                <a:srgbClr val="55257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ru-RU" sz="2000" b="1" dirty="0">
                <a:solidFill>
                  <a:srgbClr val="55257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С.</a:t>
            </a:r>
            <a:endParaRPr lang="ru-RU" sz="2000" dirty="0">
              <a:solidFill>
                <a:srgbClr val="55257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09919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17B54603-3174-4CA3-9C4C-B2D92AA2F4A4}"/>
              </a:ext>
            </a:extLst>
          </p:cNvPr>
          <p:cNvSpPr txBox="1"/>
          <p:nvPr/>
        </p:nvSpPr>
        <p:spPr>
          <a:xfrm>
            <a:off x="670878" y="568498"/>
            <a:ext cx="10993120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Описание сайта :</a:t>
            </a:r>
            <a:endParaRPr lang="en-US" sz="2400" b="1" dirty="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b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000" b="1" dirty="0">
                <a:solidFill>
                  <a:srgbClr val="55257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Название сайта [Электронный ресурс]: </a:t>
            </a:r>
            <a:endParaRPr lang="en-US" sz="2000" b="1" dirty="0">
              <a:solidFill>
                <a:srgbClr val="55257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ru-RU" sz="2000" b="1" dirty="0">
                <a:solidFill>
                  <a:srgbClr val="55257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сведения, относящиеся к заглавию / сведения об ответственности (это данные о составителях сайта). </a:t>
            </a:r>
            <a:endParaRPr lang="en-US" sz="2000" b="1" dirty="0">
              <a:solidFill>
                <a:srgbClr val="55257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ru-RU" sz="2000" b="1" dirty="0">
                <a:solidFill>
                  <a:srgbClr val="55257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Город : Имя (наименование) издателя или распространителя, год. </a:t>
            </a:r>
            <a:endParaRPr lang="en-US" sz="2000" b="1" dirty="0">
              <a:solidFill>
                <a:srgbClr val="55257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ru-RU" sz="2000" b="1" dirty="0">
                <a:solidFill>
                  <a:srgbClr val="55257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URL : http: // </a:t>
            </a:r>
            <a:r>
              <a:rPr lang="ru-RU" sz="2000" b="1" dirty="0" err="1">
                <a:solidFill>
                  <a:srgbClr val="55257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www</a:t>
            </a:r>
            <a:r>
              <a:rPr lang="ru-RU" sz="2000" b="1" dirty="0">
                <a:solidFill>
                  <a:srgbClr val="55257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  ______  </a:t>
            </a:r>
            <a:endParaRPr lang="en-US" sz="2000" b="1" dirty="0">
              <a:solidFill>
                <a:srgbClr val="55257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ru-RU" sz="2000" b="1" dirty="0">
                <a:solidFill>
                  <a:srgbClr val="55257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(дата обращения: _.___.__)</a:t>
            </a:r>
            <a:b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Российская государственная библиотека [Электронный ресурс] / Центр </a:t>
            </a:r>
            <a:r>
              <a:rPr lang="ru-RU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информ</a:t>
            </a: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. технологий РГБ ; ред. Т. В. Власенко ; </a:t>
            </a:r>
            <a:r>
              <a:rPr lang="ru-RU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Web</a:t>
            </a: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-мастер Н. В. Козлова. Москва : Рос. гос. б-ка, 1997. URL : </a:t>
            </a:r>
            <a:r>
              <a:rPr lang="ru-RU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http</a:t>
            </a: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//</a:t>
            </a: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www.rsl.ru</a:t>
            </a: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. (дата обращения: 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18</a:t>
            </a: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09</a:t>
            </a: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24</a:t>
            </a: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7344462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631EC44-E8A6-4F71-BBFB-08BFDA3EE05F}"/>
              </a:ext>
            </a:extLst>
          </p:cNvPr>
          <p:cNvSpPr txBox="1"/>
          <p:nvPr/>
        </p:nvSpPr>
        <p:spPr>
          <a:xfrm>
            <a:off x="467360" y="4201160"/>
            <a:ext cx="11094720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  <a:p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Новосибирск [Электронный ресурс] // Википедия : Свободная энциклопедия. URL : </a:t>
            </a: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http://www.ru.wikipedia.org</a:t>
            </a: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 /</a:t>
            </a:r>
            <a:r>
              <a:rPr lang="ru-RU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wiki</a:t>
            </a: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/%CD%EE%E2%EE%F1%E8%E1%E8% F0%F1%EA (дата обращения: 11.12.13)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C1AAA88-28B6-4A37-ABEA-B8043AC38B7F}"/>
              </a:ext>
            </a:extLst>
          </p:cNvPr>
          <p:cNvSpPr txBox="1"/>
          <p:nvPr/>
        </p:nvSpPr>
        <p:spPr>
          <a:xfrm>
            <a:off x="386080" y="952730"/>
            <a:ext cx="11419840" cy="2989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Материал (текст, статья) расположенные на сайте: </a:t>
            </a:r>
          </a:p>
          <a:p>
            <a:endParaRPr lang="en-US" b="1" dirty="0"/>
          </a:p>
          <a:p>
            <a:pPr>
              <a:lnSpc>
                <a:spcPct val="150000"/>
              </a:lnSpc>
            </a:pPr>
            <a:r>
              <a:rPr lang="ru-RU" sz="2000" b="1" dirty="0">
                <a:solidFill>
                  <a:srgbClr val="55257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Фамилия И.О. авторов. </a:t>
            </a:r>
          </a:p>
          <a:p>
            <a:pPr>
              <a:lnSpc>
                <a:spcPct val="150000"/>
              </a:lnSpc>
            </a:pPr>
            <a:r>
              <a:rPr lang="ru-RU" sz="2000" b="1" dirty="0">
                <a:solidFill>
                  <a:srgbClr val="55257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Заглавие текста на экране [</a:t>
            </a:r>
            <a:r>
              <a:rPr lang="ru-RU" sz="2000" b="1" i="1" dirty="0">
                <a:solidFill>
                  <a:srgbClr val="55257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Электронный ресурс</a:t>
            </a:r>
            <a:r>
              <a:rPr lang="ru-RU" sz="2000" b="1" dirty="0">
                <a:solidFill>
                  <a:srgbClr val="55257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] //</a:t>
            </a:r>
          </a:p>
          <a:p>
            <a:pPr>
              <a:lnSpc>
                <a:spcPct val="150000"/>
              </a:lnSpc>
            </a:pPr>
            <a:r>
              <a:rPr lang="ru-RU" sz="2000" b="1" dirty="0">
                <a:solidFill>
                  <a:srgbClr val="55257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Заглавие сайта : сведения, относящиеся к заглавию / сведения об ответственности.</a:t>
            </a:r>
            <a:r>
              <a:rPr lang="ru-RU" sz="2000" b="1" i="1" dirty="0">
                <a:solidFill>
                  <a:srgbClr val="55257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ru-RU" sz="2000" b="1" i="1" dirty="0">
                <a:solidFill>
                  <a:srgbClr val="55257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URL : </a:t>
            </a:r>
            <a:r>
              <a:rPr lang="ru-RU" sz="2000" b="1" i="1" dirty="0" err="1">
                <a:solidFill>
                  <a:srgbClr val="55257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http</a:t>
            </a:r>
            <a:r>
              <a:rPr lang="ru-RU" sz="2000" b="1" i="1" dirty="0">
                <a:solidFill>
                  <a:srgbClr val="55257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//</a:t>
            </a:r>
            <a:r>
              <a:rPr lang="ru-RU" sz="2000" b="1" i="1" dirty="0" err="1">
                <a:solidFill>
                  <a:srgbClr val="55257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www</a:t>
            </a:r>
            <a:r>
              <a:rPr lang="ru-RU" sz="2000" b="1" i="1" dirty="0">
                <a:solidFill>
                  <a:srgbClr val="55257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_______</a:t>
            </a:r>
          </a:p>
          <a:p>
            <a:pPr>
              <a:lnSpc>
                <a:spcPct val="150000"/>
              </a:lnSpc>
            </a:pPr>
            <a:r>
              <a:rPr lang="ru-RU" sz="2000" b="1" i="1" dirty="0">
                <a:solidFill>
                  <a:srgbClr val="55257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(дата обращения: __.___.____)</a:t>
            </a:r>
            <a:endParaRPr lang="ru-RU" sz="2000" dirty="0">
              <a:solidFill>
                <a:srgbClr val="55257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2659032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">
            <a:extLst>
              <a:ext uri="{FF2B5EF4-FFF2-40B4-BE49-F238E27FC236}">
                <a16:creationId xmlns:a16="http://schemas.microsoft.com/office/drawing/2014/main" id="{28FD0104-65EE-4F9E-9C89-897334D1F884}"/>
              </a:ext>
            </a:extLst>
          </p:cNvPr>
          <p:cNvSpPr txBox="1">
            <a:spLocks/>
          </p:cNvSpPr>
          <p:nvPr/>
        </p:nvSpPr>
        <p:spPr>
          <a:xfrm>
            <a:off x="275697" y="198135"/>
            <a:ext cx="4602480" cy="116854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3600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Оглавление:</a:t>
            </a:r>
          </a:p>
        </p:txBody>
      </p:sp>
      <p:graphicFrame>
        <p:nvGraphicFramePr>
          <p:cNvPr id="5" name="Таблица 4">
            <a:extLst>
              <a:ext uri="{FF2B5EF4-FFF2-40B4-BE49-F238E27FC236}">
                <a16:creationId xmlns:a16="http://schemas.microsoft.com/office/drawing/2014/main" id="{0CC17F35-C226-4B30-9D9A-1EE485874B4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5027924"/>
              </p:ext>
            </p:extLst>
          </p:nvPr>
        </p:nvGraphicFramePr>
        <p:xfrm>
          <a:off x="4343400" y="512233"/>
          <a:ext cx="7481250" cy="531832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43783">
                  <a:extLst>
                    <a:ext uri="{9D8B030D-6E8A-4147-A177-3AD203B41FA5}">
                      <a16:colId xmlns:a16="http://schemas.microsoft.com/office/drawing/2014/main" val="1592651685"/>
                    </a:ext>
                  </a:extLst>
                </a:gridCol>
                <a:gridCol w="1637467">
                  <a:extLst>
                    <a:ext uri="{9D8B030D-6E8A-4147-A177-3AD203B41FA5}">
                      <a16:colId xmlns:a16="http://schemas.microsoft.com/office/drawing/2014/main" val="2444407569"/>
                    </a:ext>
                  </a:extLst>
                </a:gridCol>
              </a:tblGrid>
              <a:tr h="701967">
                <a:tc>
                  <a:txBody>
                    <a:bodyPr/>
                    <a:lstStyle/>
                    <a:p>
                      <a:pPr algn="ctr"/>
                      <a:endParaRPr lang="ru-RU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C081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стр</a:t>
                      </a:r>
                      <a:endParaRPr lang="ru-RU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C081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7754046"/>
                  </a:ext>
                </a:extLst>
              </a:tr>
              <a:tr h="485825">
                <a:tc>
                  <a:txBody>
                    <a:bodyPr/>
                    <a:lstStyle/>
                    <a:p>
                      <a:r>
                        <a:rPr lang="ru-RU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Введение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8768427"/>
                  </a:ext>
                </a:extLst>
              </a:tr>
              <a:tr h="383458">
                <a:tc>
                  <a:txBody>
                    <a:bodyPr/>
                    <a:lstStyle/>
                    <a:p>
                      <a:r>
                        <a:rPr lang="ru-RU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 Разработанность проблемы……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74895085"/>
                  </a:ext>
                </a:extLst>
              </a:tr>
              <a:tr h="398206">
                <a:tc>
                  <a:txBody>
                    <a:bodyPr/>
                    <a:lstStyle/>
                    <a:p>
                      <a:r>
                        <a:rPr lang="ru-RU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1.1.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8697860"/>
                  </a:ext>
                </a:extLst>
              </a:tr>
              <a:tr h="530942">
                <a:tc>
                  <a:txBody>
                    <a:bodyPr/>
                    <a:lstStyle/>
                    <a:p>
                      <a:r>
                        <a:rPr lang="ru-RU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 Методы и методики исследования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72621182"/>
                  </a:ext>
                </a:extLst>
              </a:tr>
              <a:tr h="369749">
                <a:tc>
                  <a:txBody>
                    <a:bodyPr/>
                    <a:lstStyle/>
                    <a:p>
                      <a:r>
                        <a:rPr lang="ru-RU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7364528"/>
                  </a:ext>
                </a:extLst>
              </a:tr>
              <a:tr h="427703">
                <a:tc>
                  <a:txBody>
                    <a:bodyPr/>
                    <a:lstStyle/>
                    <a:p>
                      <a:r>
                        <a:rPr lang="ru-RU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26033127"/>
                  </a:ext>
                </a:extLst>
              </a:tr>
              <a:tr h="140393">
                <a:tc>
                  <a:txBody>
                    <a:bodyPr/>
                    <a:lstStyle/>
                    <a:p>
                      <a:r>
                        <a:rPr lang="ru-RU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 </a:t>
                      </a:r>
                      <a:r>
                        <a:rPr lang="ru-RU" sz="20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Результаты</a:t>
                      </a:r>
                      <a:r>
                        <a:rPr lang="ru-RU" sz="2000" b="1" dirty="0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20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 их </a:t>
                      </a:r>
                      <a:r>
                        <a:rPr lang="ru-RU" sz="2000" b="1" dirty="0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обсуждение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96234705"/>
                  </a:ext>
                </a:extLst>
              </a:tr>
              <a:tr h="316807">
                <a:tc>
                  <a:txBody>
                    <a:bodyPr/>
                    <a:lstStyle/>
                    <a:p>
                      <a:r>
                        <a:rPr lang="ru-RU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3.1.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85723030"/>
                  </a:ext>
                </a:extLst>
              </a:tr>
              <a:tr h="176413">
                <a:tc>
                  <a:txBody>
                    <a:bodyPr/>
                    <a:lstStyle/>
                    <a:p>
                      <a:r>
                        <a:rPr lang="ru-RU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3.2.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8425436"/>
                  </a:ext>
                </a:extLst>
              </a:tr>
              <a:tr h="140394">
                <a:tc>
                  <a:txBody>
                    <a:bodyPr/>
                    <a:lstStyle/>
                    <a:p>
                      <a:r>
                        <a:rPr lang="ru-RU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Заключение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36411845"/>
                  </a:ext>
                </a:extLst>
              </a:tr>
              <a:tr h="140393">
                <a:tc>
                  <a:txBody>
                    <a:bodyPr/>
                    <a:lstStyle/>
                    <a:p>
                      <a:r>
                        <a:rPr lang="ru-RU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Библиографический список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17520002"/>
                  </a:ext>
                </a:extLst>
              </a:tr>
            </a:tbl>
          </a:graphicData>
        </a:graphic>
      </p:graphicFrame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BA31FB1C-E75C-43E9-B84E-9EE2E33F1C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3408" y="1440625"/>
            <a:ext cx="1505973" cy="423601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6B0606C-BB38-4852-B5EB-7335558761AF}"/>
              </a:ext>
            </a:extLst>
          </p:cNvPr>
          <p:cNvSpPr txBox="1"/>
          <p:nvPr/>
        </p:nvSpPr>
        <p:spPr>
          <a:xfrm>
            <a:off x="344129" y="5928852"/>
            <a:ext cx="37067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i="1" dirty="0"/>
              <a:t>https://ru.freepik.com</a:t>
            </a:r>
            <a:endParaRPr lang="ru-RU" sz="1400" i="1" dirty="0"/>
          </a:p>
        </p:txBody>
      </p:sp>
    </p:spTree>
    <p:extLst>
      <p:ext uri="{BB962C8B-B14F-4D97-AF65-F5344CB8AC3E}">
        <p14:creationId xmlns:p14="http://schemas.microsoft.com/office/powerpoint/2010/main" val="4146473654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01F378C6-1153-4866-BD30-9B14F163D284}"/>
              </a:ext>
            </a:extLst>
          </p:cNvPr>
          <p:cNvSpPr txBox="1">
            <a:spLocks/>
          </p:cNvSpPr>
          <p:nvPr/>
        </p:nvSpPr>
        <p:spPr>
          <a:xfrm>
            <a:off x="4923039" y="283753"/>
            <a:ext cx="7623543" cy="116854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3600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Обсуждение результатов: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9A22B86-0CD8-4DE0-8769-4903175D959C}"/>
              </a:ext>
            </a:extLst>
          </p:cNvPr>
          <p:cNvSpPr txBox="1"/>
          <p:nvPr/>
        </p:nvSpPr>
        <p:spPr>
          <a:xfrm>
            <a:off x="1205798" y="5490759"/>
            <a:ext cx="28120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i="1" dirty="0"/>
              <a:t>https://ru.freepik.com</a:t>
            </a:r>
            <a:endParaRPr lang="ru-RU" sz="1400" i="1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847CB08-4056-FBC6-B78F-A251F2317991}"/>
              </a:ext>
            </a:extLst>
          </p:cNvPr>
          <p:cNvSpPr txBox="1"/>
          <p:nvPr/>
        </p:nvSpPr>
        <p:spPr>
          <a:xfrm>
            <a:off x="5667317" y="1868233"/>
            <a:ext cx="6134985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1200"/>
              </a:spcBef>
              <a:buFont typeface="Wingdings" panose="05000000000000000000" pitchFamily="2" charset="2"/>
              <a:buChar char="ü"/>
            </a:pPr>
            <a:r>
              <a:rPr lang="ru-RU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о</a:t>
            </a:r>
            <a:r>
              <a:rPr lang="ru-RU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ценить значение результатов и указать насколько они важны;</a:t>
            </a:r>
          </a:p>
          <a:p>
            <a:pPr marL="342900" indent="-342900">
              <a:spcBef>
                <a:spcPts val="1200"/>
              </a:spcBef>
              <a:buFont typeface="Wingdings" panose="05000000000000000000" pitchFamily="2" charset="2"/>
              <a:buChar char="ü"/>
            </a:pPr>
            <a:r>
              <a:rPr lang="ru-RU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сравнить полученные данные с результатами предыдущих исследований;</a:t>
            </a:r>
          </a:p>
          <a:p>
            <a:pPr marL="342900" indent="-342900">
              <a:spcBef>
                <a:spcPts val="1200"/>
              </a:spcBef>
              <a:buFont typeface="Wingdings" panose="05000000000000000000" pitchFamily="2" charset="2"/>
              <a:buChar char="ü"/>
            </a:pPr>
            <a:r>
              <a:rPr lang="ru-RU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с</a:t>
            </a:r>
            <a:r>
              <a:rPr lang="ru-RU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формулировать ограничения исследования и предложить дальнейшее направление работы.</a:t>
            </a:r>
            <a:br>
              <a:rPr lang="ru-RU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A99BED81-DC4B-4A3E-9814-94FDE8A91A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087" y="1367241"/>
            <a:ext cx="5432175" cy="39465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40406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">
            <a:extLst>
              <a:ext uri="{FF2B5EF4-FFF2-40B4-BE49-F238E27FC236}">
                <a16:creationId xmlns:a16="http://schemas.microsoft.com/office/drawing/2014/main" id="{28FD0104-65EE-4F9E-9C89-897334D1F884}"/>
              </a:ext>
            </a:extLst>
          </p:cNvPr>
          <p:cNvSpPr txBox="1">
            <a:spLocks/>
          </p:cNvSpPr>
          <p:nvPr/>
        </p:nvSpPr>
        <p:spPr>
          <a:xfrm>
            <a:off x="568163" y="96090"/>
            <a:ext cx="11198549" cy="105056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3600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Оформление работы: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CEB5B04-7595-451A-98DF-D9C95F5B558C}"/>
              </a:ext>
            </a:extLst>
          </p:cNvPr>
          <p:cNvSpPr txBox="1"/>
          <p:nvPr/>
        </p:nvSpPr>
        <p:spPr>
          <a:xfrm>
            <a:off x="4284513" y="1413587"/>
            <a:ext cx="7639457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Tx/>
              <a:buChar char="-"/>
            </a:pP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после заголовков точки не ставятся, </a:t>
            </a:r>
          </a:p>
          <a:p>
            <a:pPr marL="457200" indent="-457200">
              <a:buFontTx/>
              <a:buChar char="-"/>
            </a:pP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Tx/>
              <a:buChar char="-"/>
            </a:pP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нумерация страниц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4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снизу справа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(титульная страница без номера), </a:t>
            </a:r>
          </a:p>
          <a:p>
            <a:pPr marL="457200" indent="-457200">
              <a:buFontTx/>
              <a:buChar char="-"/>
            </a:pP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Tx/>
              <a:buChar char="-"/>
            </a:pP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все </a:t>
            </a: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цитаты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обязательно в кавычках,</a:t>
            </a:r>
          </a:p>
          <a:p>
            <a:pPr marL="457200" indent="-457200">
              <a:buFontTx/>
              <a:buChar char="-"/>
            </a:pP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ссылки -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lang="ru-RU" sz="2400" i="1" dirty="0" err="1">
                <a:latin typeface="Arial" panose="020B0604020202020204" pitchFamily="34" charset="0"/>
                <a:cs typeface="Arial" panose="020B0604020202020204" pitchFamily="34" charset="0"/>
              </a:rPr>
              <a:t>внутритекстовые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, а именно указание номера источника из списка литературы в квадратных скобках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[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]</a:t>
            </a: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Tx/>
              <a:buChar char="-"/>
            </a:pP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Tx/>
              <a:buChar char="-"/>
            </a:pP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правильное оформление </a:t>
            </a: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списка литературы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 в конце работы.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D96AB698-B655-44C2-99F2-89DC1B712F2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663" y="2005780"/>
            <a:ext cx="3687097" cy="368709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356F5F6C-BBBB-4A75-BF3E-CD24B0D2AA3F}"/>
              </a:ext>
            </a:extLst>
          </p:cNvPr>
          <p:cNvSpPr txBox="1"/>
          <p:nvPr/>
        </p:nvSpPr>
        <p:spPr>
          <a:xfrm>
            <a:off x="344129" y="5928852"/>
            <a:ext cx="37067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i="1" dirty="0"/>
              <a:t>https://ru.freepik.com</a:t>
            </a:r>
            <a:endParaRPr lang="ru-RU" sz="1400" i="1" dirty="0"/>
          </a:p>
        </p:txBody>
      </p:sp>
    </p:spTree>
    <p:extLst>
      <p:ext uri="{BB962C8B-B14F-4D97-AF65-F5344CB8AC3E}">
        <p14:creationId xmlns:p14="http://schemas.microsoft.com/office/powerpoint/2010/main" val="1531213900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">
            <a:extLst>
              <a:ext uri="{FF2B5EF4-FFF2-40B4-BE49-F238E27FC236}">
                <a16:creationId xmlns:a16="http://schemas.microsoft.com/office/drawing/2014/main" id="{28FD0104-65EE-4F9E-9C89-897334D1F884}"/>
              </a:ext>
            </a:extLst>
          </p:cNvPr>
          <p:cNvSpPr txBox="1">
            <a:spLocks/>
          </p:cNvSpPr>
          <p:nvPr/>
        </p:nvSpPr>
        <p:spPr>
          <a:xfrm>
            <a:off x="275697" y="198135"/>
            <a:ext cx="4602480" cy="116854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3600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Оглавление:</a:t>
            </a:r>
          </a:p>
        </p:txBody>
      </p:sp>
      <p:graphicFrame>
        <p:nvGraphicFramePr>
          <p:cNvPr id="5" name="Таблица 4">
            <a:extLst>
              <a:ext uri="{FF2B5EF4-FFF2-40B4-BE49-F238E27FC236}">
                <a16:creationId xmlns:a16="http://schemas.microsoft.com/office/drawing/2014/main" id="{0CC17F35-C226-4B30-9D9A-1EE485874B4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4345459"/>
              </p:ext>
            </p:extLst>
          </p:nvPr>
        </p:nvGraphicFramePr>
        <p:xfrm>
          <a:off x="4792912" y="512233"/>
          <a:ext cx="7031738" cy="531832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92658">
                  <a:extLst>
                    <a:ext uri="{9D8B030D-6E8A-4147-A177-3AD203B41FA5}">
                      <a16:colId xmlns:a16="http://schemas.microsoft.com/office/drawing/2014/main" val="1592651685"/>
                    </a:ext>
                  </a:extLst>
                </a:gridCol>
                <a:gridCol w="1539080">
                  <a:extLst>
                    <a:ext uri="{9D8B030D-6E8A-4147-A177-3AD203B41FA5}">
                      <a16:colId xmlns:a16="http://schemas.microsoft.com/office/drawing/2014/main" val="2444407569"/>
                    </a:ext>
                  </a:extLst>
                </a:gridCol>
              </a:tblGrid>
              <a:tr h="701967">
                <a:tc>
                  <a:txBody>
                    <a:bodyPr/>
                    <a:lstStyle/>
                    <a:p>
                      <a:pPr algn="ctr"/>
                      <a:endParaRPr lang="ru-RU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C081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стр</a:t>
                      </a:r>
                      <a:endParaRPr lang="ru-RU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C081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7754046"/>
                  </a:ext>
                </a:extLst>
              </a:tr>
              <a:tr h="485825">
                <a:tc>
                  <a:txBody>
                    <a:bodyPr/>
                    <a:lstStyle/>
                    <a:p>
                      <a:r>
                        <a:rPr lang="ru-RU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Введение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8768427"/>
                  </a:ext>
                </a:extLst>
              </a:tr>
              <a:tr h="383458">
                <a:tc>
                  <a:txBody>
                    <a:bodyPr/>
                    <a:lstStyle/>
                    <a:p>
                      <a:r>
                        <a:rPr lang="ru-RU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 Разработанность проблемы……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74895085"/>
                  </a:ext>
                </a:extLst>
              </a:tr>
              <a:tr h="398206">
                <a:tc>
                  <a:txBody>
                    <a:bodyPr/>
                    <a:lstStyle/>
                    <a:p>
                      <a:r>
                        <a:rPr lang="ru-RU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1.1.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8697860"/>
                  </a:ext>
                </a:extLst>
              </a:tr>
              <a:tr h="530942">
                <a:tc>
                  <a:txBody>
                    <a:bodyPr/>
                    <a:lstStyle/>
                    <a:p>
                      <a:r>
                        <a:rPr lang="ru-RU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 Методы и методики исследования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72621182"/>
                  </a:ext>
                </a:extLst>
              </a:tr>
              <a:tr h="369749">
                <a:tc>
                  <a:txBody>
                    <a:bodyPr/>
                    <a:lstStyle/>
                    <a:p>
                      <a:r>
                        <a:rPr lang="ru-RU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7364528"/>
                  </a:ext>
                </a:extLst>
              </a:tr>
              <a:tr h="427703">
                <a:tc>
                  <a:txBody>
                    <a:bodyPr/>
                    <a:lstStyle/>
                    <a:p>
                      <a:r>
                        <a:rPr lang="ru-RU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26033127"/>
                  </a:ext>
                </a:extLst>
              </a:tr>
              <a:tr h="140393">
                <a:tc>
                  <a:txBody>
                    <a:bodyPr/>
                    <a:lstStyle/>
                    <a:p>
                      <a:r>
                        <a:rPr lang="ru-RU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 </a:t>
                      </a:r>
                      <a:r>
                        <a:rPr lang="ru-RU" sz="20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Результаты</a:t>
                      </a:r>
                      <a:r>
                        <a:rPr lang="ru-RU" sz="2000" b="1" dirty="0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20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 их обсуждение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96234705"/>
                  </a:ext>
                </a:extLst>
              </a:tr>
              <a:tr h="316807">
                <a:tc>
                  <a:txBody>
                    <a:bodyPr/>
                    <a:lstStyle/>
                    <a:p>
                      <a:r>
                        <a:rPr lang="ru-RU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3.1.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85723030"/>
                  </a:ext>
                </a:extLst>
              </a:tr>
              <a:tr h="176413">
                <a:tc>
                  <a:txBody>
                    <a:bodyPr/>
                    <a:lstStyle/>
                    <a:p>
                      <a:r>
                        <a:rPr lang="ru-RU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3.2.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8425436"/>
                  </a:ext>
                </a:extLst>
              </a:tr>
              <a:tr h="140394">
                <a:tc>
                  <a:txBody>
                    <a:bodyPr/>
                    <a:lstStyle/>
                    <a:p>
                      <a:r>
                        <a:rPr lang="ru-RU" sz="2000" b="1" dirty="0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Заключение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36411845"/>
                  </a:ext>
                </a:extLst>
              </a:tr>
              <a:tr h="140393">
                <a:tc>
                  <a:txBody>
                    <a:bodyPr/>
                    <a:lstStyle/>
                    <a:p>
                      <a:r>
                        <a:rPr lang="ru-RU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Библиографический список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17520002"/>
                  </a:ext>
                </a:extLst>
              </a:tr>
            </a:tbl>
          </a:graphicData>
        </a:graphic>
      </p:graphicFrame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BA31FB1C-E75C-43E9-B84E-9EE2E33F1C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3408" y="1440625"/>
            <a:ext cx="1505973" cy="423601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6B0606C-BB38-4852-B5EB-7335558761AF}"/>
              </a:ext>
            </a:extLst>
          </p:cNvPr>
          <p:cNvSpPr txBox="1"/>
          <p:nvPr/>
        </p:nvSpPr>
        <p:spPr>
          <a:xfrm>
            <a:off x="344129" y="5928852"/>
            <a:ext cx="37067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i="1" dirty="0"/>
              <a:t>https://ru.freepik.com</a:t>
            </a:r>
            <a:endParaRPr lang="ru-RU" sz="1400" i="1" dirty="0"/>
          </a:p>
        </p:txBody>
      </p:sp>
    </p:spTree>
    <p:extLst>
      <p:ext uri="{BB962C8B-B14F-4D97-AF65-F5344CB8AC3E}">
        <p14:creationId xmlns:p14="http://schemas.microsoft.com/office/powerpoint/2010/main" val="3053234812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>
            <a:extLst>
              <a:ext uri="{FF2B5EF4-FFF2-40B4-BE49-F238E27FC236}">
                <a16:creationId xmlns:a16="http://schemas.microsoft.com/office/drawing/2014/main" id="{08EEBD6A-EB1F-0E1B-A79C-7410D5D6CC5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5621157"/>
              </p:ext>
            </p:extLst>
          </p:nvPr>
        </p:nvGraphicFramePr>
        <p:xfrm>
          <a:off x="3930072" y="832350"/>
          <a:ext cx="8019473" cy="582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98292">
                  <a:extLst>
                    <a:ext uri="{9D8B030D-6E8A-4147-A177-3AD203B41FA5}">
                      <a16:colId xmlns:a16="http://schemas.microsoft.com/office/drawing/2014/main" val="3045850071"/>
                    </a:ext>
                  </a:extLst>
                </a:gridCol>
                <a:gridCol w="5121181">
                  <a:extLst>
                    <a:ext uri="{9D8B030D-6E8A-4147-A177-3AD203B41FA5}">
                      <a16:colId xmlns:a16="http://schemas.microsoft.com/office/drawing/2014/main" val="410634957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Общее резюме (выводы)</a:t>
                      </a:r>
                    </a:p>
                  </a:txBody>
                  <a:tcP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Перспектива проекта</a:t>
                      </a:r>
                    </a:p>
                  </a:txBody>
                  <a:tcPr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197065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Формулируются в соответствии с задачами проекта</a:t>
                      </a:r>
                    </a:p>
                  </a:txBody>
                  <a:tcPr>
                    <a:solidFill>
                      <a:srgbClr val="F9F3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indent="-342900">
                        <a:spcBef>
                          <a:spcPts val="1200"/>
                        </a:spcBef>
                        <a:buFont typeface="Wingdings" panose="05000000000000000000" pitchFamily="2" charset="2"/>
                        <a:buChar char="ü"/>
                      </a:pPr>
                      <a:r>
                        <a:rPr lang="ru-RU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 дальнейшем следует более тщательно рассмотреть _ _</a:t>
                      </a:r>
                    </a:p>
                    <a:p>
                      <a:pPr marL="342900" indent="-342900">
                        <a:spcBef>
                          <a:spcPts val="1200"/>
                        </a:spcBef>
                        <a:buFont typeface="Wingdings" panose="05000000000000000000" pitchFamily="2" charset="2"/>
                        <a:buChar char="ü"/>
                      </a:pPr>
                      <a:r>
                        <a:rPr lang="ru-RU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Вопросом дальнейшего исследования является __</a:t>
                      </a:r>
                    </a:p>
                    <a:p>
                      <a:pPr marL="342900" indent="-342900">
                        <a:spcBef>
                          <a:spcPts val="1200"/>
                        </a:spcBef>
                        <a:buFont typeface="Wingdings" panose="05000000000000000000" pitchFamily="2" charset="2"/>
                        <a:buChar char="ü"/>
                      </a:pPr>
                      <a:r>
                        <a:rPr lang="ru-RU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Несмотря на это, будущие исследования могли бы продолжить изучение __</a:t>
                      </a:r>
                    </a:p>
                    <a:p>
                      <a:pPr marL="342900" indent="-342900">
                        <a:spcBef>
                          <a:spcPts val="1200"/>
                        </a:spcBef>
                        <a:buFont typeface="Wingdings" panose="05000000000000000000" pitchFamily="2" charset="2"/>
                        <a:buChar char="ü"/>
                      </a:pPr>
                      <a:r>
                        <a:rPr lang="ru-RU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Это вопрос для дальнейшего исследования.</a:t>
                      </a:r>
                    </a:p>
                    <a:p>
                      <a:pPr marL="342900" indent="-342900">
                        <a:spcBef>
                          <a:spcPts val="1200"/>
                        </a:spcBef>
                        <a:buFont typeface="Wingdings" panose="05000000000000000000" pitchFamily="2" charset="2"/>
                        <a:buChar char="ü"/>
                      </a:pPr>
                      <a:r>
                        <a:rPr lang="ru-RU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Дальнейшие исследования должны быть направлены на воспроизведение результатов в более крупном _ _</a:t>
                      </a:r>
                    </a:p>
                    <a:p>
                      <a:pPr marL="342900" indent="-342900">
                        <a:spcBef>
                          <a:spcPts val="1200"/>
                        </a:spcBef>
                        <a:buFont typeface="Wingdings" panose="05000000000000000000" pitchFamily="2" charset="2"/>
                        <a:buChar char="ü"/>
                      </a:pPr>
                      <a:r>
                        <a:rPr lang="ru-RU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Возможность _ _ _ требует дальнейшего рассмотрения.</a:t>
                      </a:r>
                    </a:p>
                  </a:txBody>
                  <a:tcPr>
                    <a:solidFill>
                      <a:srgbClr val="F9F3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06572279"/>
                  </a:ext>
                </a:extLst>
              </a:tr>
            </a:tbl>
          </a:graphicData>
        </a:graphic>
      </p:graphicFrame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41E351F2-2811-8F30-C396-55561AC9447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580" y="2652151"/>
            <a:ext cx="2639962" cy="263996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DA19D74-061A-3640-A102-855D0D29C455}"/>
              </a:ext>
            </a:extLst>
          </p:cNvPr>
          <p:cNvSpPr txBox="1"/>
          <p:nvPr/>
        </p:nvSpPr>
        <p:spPr>
          <a:xfrm>
            <a:off x="591365" y="5833172"/>
            <a:ext cx="28120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i="1" dirty="0"/>
              <a:t>https://ru.freepik.com</a:t>
            </a:r>
            <a:endParaRPr lang="ru-RU" sz="1400" i="1" dirty="0"/>
          </a:p>
        </p:txBody>
      </p:sp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ECD558B9-CE5A-5CF2-E68F-E1D9030388A7}"/>
              </a:ext>
            </a:extLst>
          </p:cNvPr>
          <p:cNvSpPr txBox="1">
            <a:spLocks/>
          </p:cNvSpPr>
          <p:nvPr/>
        </p:nvSpPr>
        <p:spPr>
          <a:xfrm>
            <a:off x="5128862" y="-153320"/>
            <a:ext cx="5338522" cy="116854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3600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Заключение:</a:t>
            </a:r>
          </a:p>
        </p:txBody>
      </p:sp>
    </p:spTree>
    <p:extLst>
      <p:ext uri="{BB962C8B-B14F-4D97-AF65-F5344CB8AC3E}">
        <p14:creationId xmlns:p14="http://schemas.microsoft.com/office/powerpoint/2010/main" val="3582473087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C1FE64A7-7CBE-35EE-850C-FA99D8EB347E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72353" y="27786"/>
            <a:ext cx="11268635" cy="98522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3600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Список использованной литературы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EE6EF4C-EAA1-09E1-B86F-016EEFA0F0AE}"/>
              </a:ext>
            </a:extLst>
          </p:cNvPr>
          <p:cNvSpPr txBox="1"/>
          <p:nvPr/>
        </p:nvSpPr>
        <p:spPr>
          <a:xfrm>
            <a:off x="331694" y="1013012"/>
            <a:ext cx="11510682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lvl="0" indent="-228600" algn="just">
              <a:buSzPts val="1400"/>
              <a:buFont typeface="+mj-lt"/>
              <a:buAutoNum type="arabicPeriod"/>
            </a:pPr>
            <a:r>
              <a:rPr lang="ru-RU" sz="1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Байбородова</a:t>
            </a:r>
            <a:r>
              <a:rPr lang="ru-RU" sz="1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Л.В. Использование субъектно-ориентированной технологии воспитания в проектной деятельности // Воспитание школьников. – 2017. – № 4. – С. 3–10.</a:t>
            </a:r>
            <a:endParaRPr lang="ru-RU" sz="1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571500" lvl="0" indent="-228600" algn="just">
              <a:buSzPts val="1400"/>
              <a:buFont typeface="+mj-lt"/>
              <a:buAutoNum type="arabicPeriod"/>
            </a:pPr>
            <a:r>
              <a:rPr lang="ru-RU" sz="1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Воронина Е.Н. Привлечение школьников и студентов к исследованиям окружающей среды, актуальным для фундаментальной и прикладной науки: иностранный и Российский опыт / Е.Н. Воронина, </a:t>
            </a:r>
            <a:r>
              <a:rPr lang="ru-RU" sz="1400" kern="0" spc="-2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М.Р. </a:t>
            </a:r>
            <a:r>
              <a:rPr lang="ru-RU" sz="1400" kern="0" spc="-2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Галямова</a:t>
            </a:r>
            <a:r>
              <a:rPr lang="ru-RU" sz="1400" kern="0" spc="-2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С.Е. Седых// Исследователь/</a:t>
            </a:r>
            <a:r>
              <a:rPr lang="ru-RU" sz="1400" kern="0" spc="-2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Researche</a:t>
            </a:r>
            <a:r>
              <a:rPr lang="en-US" sz="1400" kern="0" spc="-2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</a:t>
            </a:r>
            <a:r>
              <a:rPr lang="ru-RU" sz="1400" kern="0" spc="-2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– 2020. – №</a:t>
            </a:r>
            <a:r>
              <a:rPr lang="en-US" sz="1400" kern="0" spc="-2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r>
              <a:rPr lang="ru-RU" sz="1400" kern="0" spc="-2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2. – С.</a:t>
            </a:r>
            <a:r>
              <a:rPr lang="en-US" sz="1400" kern="0" spc="-2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r>
              <a:rPr lang="ru-RU" sz="1400" kern="0" spc="-2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12–20.</a:t>
            </a:r>
            <a:endParaRPr lang="ru-RU" sz="14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571500" lvl="0" indent="-228600" algn="just">
              <a:buSzPts val="1400"/>
              <a:buFont typeface="+mj-lt"/>
              <a:buAutoNum type="arabicPeriod"/>
            </a:pPr>
            <a:r>
              <a:rPr lang="ru-RU" sz="1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Зайнуллина Ф.К. Проектная деятельность как составляющая модернизации российского образования // Вестник </a:t>
            </a:r>
            <a:r>
              <a:rPr lang="ru-RU" sz="1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КазГУКИ</a:t>
            </a:r>
            <a:r>
              <a:rPr lang="ru-RU" sz="1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– 2014. – </a:t>
            </a:r>
            <a:br>
              <a:rPr lang="ru-RU" sz="1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r>
              <a:rPr lang="ru-RU" sz="1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№№ 4–2. – С. 77–80.</a:t>
            </a:r>
            <a:endParaRPr lang="ru-RU" sz="1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571500" lvl="0" indent="-228600" algn="just">
              <a:buSzPts val="1400"/>
              <a:buFont typeface="+mj-lt"/>
              <a:buAutoNum type="arabicPeriod"/>
            </a:pPr>
            <a:r>
              <a:rPr lang="ru-RU" sz="1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Индивидуальный проект. 10–11 классы: учеб. пособие для общеобразовательных организаций / М.В. </a:t>
            </a:r>
            <a:r>
              <a:rPr lang="ru-RU" sz="1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Половкова</a:t>
            </a:r>
            <a:r>
              <a:rPr lang="ru-RU" sz="1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А.В. Носов, Т.В. </a:t>
            </a:r>
            <a:r>
              <a:rPr lang="ru-RU" sz="1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Половкова</a:t>
            </a:r>
            <a:r>
              <a:rPr lang="ru-RU" sz="1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М.В. </a:t>
            </a:r>
            <a:r>
              <a:rPr lang="ru-RU" sz="1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Майсак</a:t>
            </a:r>
            <a:r>
              <a:rPr lang="ru-RU" sz="1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– 3-е изд. – М.: Просвещение, 2021. – 159 с.</a:t>
            </a:r>
          </a:p>
          <a:p>
            <a:pPr marL="571500" lvl="0" indent="-228600" algn="just">
              <a:buSzPts val="1400"/>
              <a:buFont typeface="+mj-lt"/>
              <a:buAutoNum type="arabicPeriod"/>
            </a:pPr>
            <a:r>
              <a:rPr lang="ru-RU" sz="1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Кокоренко</a:t>
            </a:r>
            <a:r>
              <a:rPr lang="ru-RU" sz="1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В.Л. Проектно-исследовательская деятельность как средство педагогического сопровождения одаренных детей // Школьные технологии. – 2015. – № 2. – С. 23–27.</a:t>
            </a:r>
            <a:endParaRPr lang="ru-RU" sz="1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571500" lvl="0" indent="-228600" algn="just">
              <a:buSzPts val="1400"/>
              <a:buFont typeface="+mj-lt"/>
              <a:buAutoNum type="arabicPeriod"/>
            </a:pPr>
            <a:r>
              <a:rPr lang="ru-RU" sz="1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Леонтович А.В. Методика организации исследовательского проекта. – М.: ИД «Методист», 2014. – 52 с.</a:t>
            </a:r>
            <a:endParaRPr lang="ru-RU" sz="1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571500" lvl="0" indent="-228600" algn="just">
              <a:buSzPts val="1400"/>
              <a:buFont typeface="+mj-lt"/>
              <a:buAutoNum type="arabicPeriod"/>
            </a:pPr>
            <a:r>
              <a:rPr lang="ru-RU" sz="1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Леонтович А.В. Проблема исследовательской и проектной деятельности в новых ФГОС // Управление школой. – 2013. – № 3. – С. 4–8.</a:t>
            </a:r>
            <a:endParaRPr lang="ru-RU" sz="1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571500" lvl="0" indent="-228600" algn="just">
              <a:buSzPts val="1400"/>
              <a:buFont typeface="+mj-lt"/>
              <a:buAutoNum type="arabicPeriod"/>
            </a:pPr>
            <a:r>
              <a:rPr lang="ru-RU" sz="1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Лысиченкова</a:t>
            </a:r>
            <a:r>
              <a:rPr lang="ru-RU" sz="1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С.А. Психолого-педагогическое сопровождение проектной деятельности учащихся // Молодой ученый. – 2016. – № 16. – </a:t>
            </a:r>
            <a:br>
              <a:rPr lang="ru-RU" sz="1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r>
              <a:rPr lang="ru-RU" sz="1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С. 361–366.</a:t>
            </a:r>
            <a:endParaRPr lang="ru-RU" sz="1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571500" lvl="0" indent="-228600" algn="just">
              <a:buSzPts val="1400"/>
              <a:buFont typeface="+mj-lt"/>
              <a:buAutoNum type="arabicPeriod"/>
            </a:pPr>
            <a:r>
              <a:rPr lang="ru-RU" sz="1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Проектная деятельность в школе: курс / М. Монахова, З. </a:t>
            </a:r>
            <a:r>
              <a:rPr lang="ru-RU" sz="1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Шильникова</a:t>
            </a:r>
            <a:r>
              <a:rPr lang="ru-RU" sz="1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– М.: Яндекс Учебник, 2024 – </a:t>
            </a:r>
            <a:r>
              <a:rPr lang="en-US" sz="1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URL</a:t>
            </a:r>
            <a:r>
              <a:rPr lang="ru-RU" sz="1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 </a:t>
            </a:r>
            <a:r>
              <a:rPr lang="ru-RU" sz="1400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https://yandex.ru/project/education/course/</a:t>
            </a:r>
            <a:br>
              <a:rPr lang="ru-RU" sz="1400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</a:br>
            <a:r>
              <a:rPr lang="ru-RU" sz="1400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proektnaya-deyatelnost-v-shkole#razdelitel-2</a:t>
            </a:r>
            <a:r>
              <a:rPr lang="ru-RU" sz="1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  <a:endParaRPr lang="ru-RU" sz="1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571500" lvl="0" indent="-228600" algn="just">
              <a:buSzPts val="1400"/>
              <a:buFont typeface="+mj-lt"/>
              <a:buAutoNum type="arabicPeriod"/>
            </a:pPr>
            <a:r>
              <a:rPr lang="ru-RU" sz="1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Проектная деятельность школьников. Как успешно представить свой проект и победить в конкурсе: учебно-метод. пособие / С.А. </a:t>
            </a:r>
            <a:r>
              <a:rPr lang="ru-RU" sz="1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Ганат</a:t>
            </a:r>
            <a:r>
              <a:rPr lang="ru-RU" sz="1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А.П. Денисов, И.Ю. Жильцова, Е.В. Масловская. – М.: НИЯУ МИФИ, 2023. – 100 с.</a:t>
            </a:r>
          </a:p>
          <a:p>
            <a:pPr marL="571500" lvl="0" indent="-228600" algn="just">
              <a:buSzPts val="1400"/>
              <a:buFont typeface="+mj-lt"/>
              <a:buAutoNum type="arabicPeriod"/>
            </a:pPr>
            <a:r>
              <a:rPr lang="ru-RU" sz="1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Скворцова Я.В. Индивидуальный проект. 10 (10–11) класс. Тетрадь-тренажер / Я.В. Скворцова, П.М. Скворцов. – М.: Интеллект-центр, 2022. – 112 с.</a:t>
            </a:r>
          </a:p>
          <a:p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4199124727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B2C162C5-F78D-0EF9-7C4A-37C41451855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287000" cy="6858000"/>
          </a:xfrm>
          <a:prstGeom prst="rect">
            <a:avLst/>
          </a:prstGeom>
        </p:spPr>
      </p:pic>
      <p:sp>
        <p:nvSpPr>
          <p:cNvPr id="7" name="Блок-схема: память с последовательным доступом 6">
            <a:extLst>
              <a:ext uri="{FF2B5EF4-FFF2-40B4-BE49-F238E27FC236}">
                <a16:creationId xmlns:a16="http://schemas.microsoft.com/office/drawing/2014/main" id="{FBE47A5B-D193-CB2E-20B7-7CA286A01AC4}"/>
              </a:ext>
            </a:extLst>
          </p:cNvPr>
          <p:cNvSpPr/>
          <p:nvPr/>
        </p:nvSpPr>
        <p:spPr>
          <a:xfrm rot="10800000">
            <a:off x="6896910" y="647406"/>
            <a:ext cx="5295089" cy="2377440"/>
          </a:xfrm>
          <a:prstGeom prst="flowChartMagneticTape">
            <a:avLst/>
          </a:prstGeom>
          <a:solidFill>
            <a:srgbClr val="DCB9FF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0743936A-8CD3-8253-4CFA-B4FC35C788B2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532122" y="1173344"/>
            <a:ext cx="6024664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22704510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">
            <a:extLst>
              <a:ext uri="{FF2B5EF4-FFF2-40B4-BE49-F238E27FC236}">
                <a16:creationId xmlns:a16="http://schemas.microsoft.com/office/drawing/2014/main" id="{28FD0104-65EE-4F9E-9C89-897334D1F884}"/>
              </a:ext>
            </a:extLst>
          </p:cNvPr>
          <p:cNvSpPr txBox="1">
            <a:spLocks/>
          </p:cNvSpPr>
          <p:nvPr/>
        </p:nvSpPr>
        <p:spPr>
          <a:xfrm>
            <a:off x="275697" y="198135"/>
            <a:ext cx="4602480" cy="116854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3600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Оглавление:</a:t>
            </a:r>
          </a:p>
        </p:txBody>
      </p:sp>
      <p:graphicFrame>
        <p:nvGraphicFramePr>
          <p:cNvPr id="5" name="Таблица 4">
            <a:extLst>
              <a:ext uri="{FF2B5EF4-FFF2-40B4-BE49-F238E27FC236}">
                <a16:creationId xmlns:a16="http://schemas.microsoft.com/office/drawing/2014/main" id="{0CC17F35-C226-4B30-9D9A-1EE485874B4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703588"/>
              </p:ext>
            </p:extLst>
          </p:nvPr>
        </p:nvGraphicFramePr>
        <p:xfrm>
          <a:off x="4817806" y="512233"/>
          <a:ext cx="7006844" cy="58335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43267">
                  <a:extLst>
                    <a:ext uri="{9D8B030D-6E8A-4147-A177-3AD203B41FA5}">
                      <a16:colId xmlns:a16="http://schemas.microsoft.com/office/drawing/2014/main" val="1592651685"/>
                    </a:ext>
                  </a:extLst>
                </a:gridCol>
                <a:gridCol w="1163577">
                  <a:extLst>
                    <a:ext uri="{9D8B030D-6E8A-4147-A177-3AD203B41FA5}">
                      <a16:colId xmlns:a16="http://schemas.microsoft.com/office/drawing/2014/main" val="2444407569"/>
                    </a:ext>
                  </a:extLst>
                </a:gridCol>
              </a:tblGrid>
              <a:tr h="701967">
                <a:tc>
                  <a:txBody>
                    <a:bodyPr/>
                    <a:lstStyle/>
                    <a:p>
                      <a:pPr algn="ctr"/>
                      <a:endParaRPr lang="ru-RU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C081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стр</a:t>
                      </a:r>
                      <a:endParaRPr lang="ru-RU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C081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7754046"/>
                  </a:ext>
                </a:extLst>
              </a:tr>
              <a:tr h="485825">
                <a:tc>
                  <a:txBody>
                    <a:bodyPr/>
                    <a:lstStyle/>
                    <a:p>
                      <a:r>
                        <a:rPr lang="ru-RU" sz="2400" b="1" dirty="0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Введение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8768427"/>
                  </a:ext>
                </a:extLst>
              </a:tr>
              <a:tr h="383458">
                <a:tc>
                  <a:txBody>
                    <a:bodyPr/>
                    <a:lstStyle/>
                    <a:p>
                      <a:r>
                        <a:rPr lang="ru-RU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 Разработанность проблемы……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74895085"/>
                  </a:ext>
                </a:extLst>
              </a:tr>
              <a:tr h="398206">
                <a:tc>
                  <a:txBody>
                    <a:bodyPr/>
                    <a:lstStyle/>
                    <a:p>
                      <a:r>
                        <a:rPr lang="ru-RU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1.1.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8697860"/>
                  </a:ext>
                </a:extLst>
              </a:tr>
              <a:tr h="530942">
                <a:tc>
                  <a:txBody>
                    <a:bodyPr/>
                    <a:lstStyle/>
                    <a:p>
                      <a:r>
                        <a:rPr lang="ru-RU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 Материалы и методы исследования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72621182"/>
                  </a:ext>
                </a:extLst>
              </a:tr>
              <a:tr h="369749">
                <a:tc>
                  <a:txBody>
                    <a:bodyPr/>
                    <a:lstStyle/>
                    <a:p>
                      <a:r>
                        <a:rPr lang="ru-RU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7364528"/>
                  </a:ext>
                </a:extLst>
              </a:tr>
              <a:tr h="427703">
                <a:tc>
                  <a:txBody>
                    <a:bodyPr/>
                    <a:lstStyle/>
                    <a:p>
                      <a:r>
                        <a:rPr lang="ru-RU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26033127"/>
                  </a:ext>
                </a:extLst>
              </a:tr>
              <a:tr h="140393">
                <a:tc>
                  <a:txBody>
                    <a:bodyPr/>
                    <a:lstStyle/>
                    <a:p>
                      <a:r>
                        <a:rPr lang="ru-RU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 Результаты и их обсуждение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96234705"/>
                  </a:ext>
                </a:extLst>
              </a:tr>
              <a:tr h="316807">
                <a:tc>
                  <a:txBody>
                    <a:bodyPr/>
                    <a:lstStyle/>
                    <a:p>
                      <a:r>
                        <a:rPr lang="ru-RU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3.1.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85723030"/>
                  </a:ext>
                </a:extLst>
              </a:tr>
              <a:tr h="176413">
                <a:tc>
                  <a:txBody>
                    <a:bodyPr/>
                    <a:lstStyle/>
                    <a:p>
                      <a:r>
                        <a:rPr lang="ru-RU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3.2.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8425436"/>
                  </a:ext>
                </a:extLst>
              </a:tr>
              <a:tr h="140394">
                <a:tc>
                  <a:txBody>
                    <a:bodyPr/>
                    <a:lstStyle/>
                    <a:p>
                      <a:r>
                        <a:rPr lang="ru-RU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Заключение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36411845"/>
                  </a:ext>
                </a:extLst>
              </a:tr>
              <a:tr h="140393">
                <a:tc>
                  <a:txBody>
                    <a:bodyPr/>
                    <a:lstStyle/>
                    <a:p>
                      <a:r>
                        <a:rPr lang="ru-RU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Библиографический список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17520002"/>
                  </a:ext>
                </a:extLst>
              </a:tr>
            </a:tbl>
          </a:graphicData>
        </a:graphic>
      </p:graphicFrame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BA31FB1C-E75C-43E9-B84E-9EE2E33F1C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3408" y="1440625"/>
            <a:ext cx="1505973" cy="423601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6B0606C-BB38-4852-B5EB-7335558761AF}"/>
              </a:ext>
            </a:extLst>
          </p:cNvPr>
          <p:cNvSpPr txBox="1"/>
          <p:nvPr/>
        </p:nvSpPr>
        <p:spPr>
          <a:xfrm>
            <a:off x="344129" y="5928852"/>
            <a:ext cx="37067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i="1" dirty="0"/>
              <a:t>https://ru.freepik.com</a:t>
            </a:r>
            <a:endParaRPr lang="ru-RU" sz="1400" i="1" dirty="0"/>
          </a:p>
        </p:txBody>
      </p:sp>
    </p:spTree>
    <p:extLst>
      <p:ext uri="{BB962C8B-B14F-4D97-AF65-F5344CB8AC3E}">
        <p14:creationId xmlns:p14="http://schemas.microsoft.com/office/powerpoint/2010/main" val="12039861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3B292688-09BD-458E-933A-45E6A302DA8F}"/>
              </a:ext>
            </a:extLst>
          </p:cNvPr>
          <p:cNvSpPr txBox="1">
            <a:spLocks/>
          </p:cNvSpPr>
          <p:nvPr/>
        </p:nvSpPr>
        <p:spPr>
          <a:xfrm>
            <a:off x="4385879" y="306289"/>
            <a:ext cx="4602480" cy="116854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3600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Введение: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3C29BACB-7C19-45D9-A72A-F9F05717025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575" y="1474838"/>
            <a:ext cx="4060723" cy="406072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24A1E11-1B9E-4D12-90DC-14A1DCB78E3C}"/>
              </a:ext>
            </a:extLst>
          </p:cNvPr>
          <p:cNvSpPr txBox="1"/>
          <p:nvPr/>
        </p:nvSpPr>
        <p:spPr>
          <a:xfrm>
            <a:off x="344129" y="5928852"/>
            <a:ext cx="37067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i="1" dirty="0"/>
              <a:t>https://ru.freepik.com</a:t>
            </a:r>
            <a:endParaRPr lang="ru-RU" sz="1400" i="1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5FAD302-BDB5-4849-8AC7-EFAE8467E260}"/>
              </a:ext>
            </a:extLst>
          </p:cNvPr>
          <p:cNvSpPr txBox="1"/>
          <p:nvPr/>
        </p:nvSpPr>
        <p:spPr>
          <a:xfrm>
            <a:off x="5073445" y="2243315"/>
            <a:ext cx="7118555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400" i="1" kern="1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Актуальность 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endParaRPr lang="ru-RU" sz="2400" i="1" kern="1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400" i="1" kern="1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Проблема, которой посвящен проект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endParaRPr lang="ru-RU" sz="2400" i="1" kern="1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400" i="1" kern="1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Цель проекта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endParaRPr lang="ru-RU" sz="2400" i="1" kern="1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400" i="1" kern="1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Задачи проекта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048632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">
            <a:extLst>
              <a:ext uri="{FF2B5EF4-FFF2-40B4-BE49-F238E27FC236}">
                <a16:creationId xmlns:a16="http://schemas.microsoft.com/office/drawing/2014/main" id="{28FD0104-65EE-4F9E-9C89-897334D1F884}"/>
              </a:ext>
            </a:extLst>
          </p:cNvPr>
          <p:cNvSpPr txBox="1">
            <a:spLocks/>
          </p:cNvSpPr>
          <p:nvPr/>
        </p:nvSpPr>
        <p:spPr>
          <a:xfrm>
            <a:off x="275697" y="198135"/>
            <a:ext cx="4602480" cy="116854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Оглавление:</a:t>
            </a:r>
          </a:p>
        </p:txBody>
      </p:sp>
      <p:graphicFrame>
        <p:nvGraphicFramePr>
          <p:cNvPr id="5" name="Таблица 4">
            <a:extLst>
              <a:ext uri="{FF2B5EF4-FFF2-40B4-BE49-F238E27FC236}">
                <a16:creationId xmlns:a16="http://schemas.microsoft.com/office/drawing/2014/main" id="{0CC17F35-C226-4B30-9D9A-1EE485874B4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0702980"/>
              </p:ext>
            </p:extLst>
          </p:nvPr>
        </p:nvGraphicFramePr>
        <p:xfrm>
          <a:off x="4792912" y="512233"/>
          <a:ext cx="7031738" cy="58335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78552">
                  <a:extLst>
                    <a:ext uri="{9D8B030D-6E8A-4147-A177-3AD203B41FA5}">
                      <a16:colId xmlns:a16="http://schemas.microsoft.com/office/drawing/2014/main" val="1592651685"/>
                    </a:ext>
                  </a:extLst>
                </a:gridCol>
                <a:gridCol w="1153186">
                  <a:extLst>
                    <a:ext uri="{9D8B030D-6E8A-4147-A177-3AD203B41FA5}">
                      <a16:colId xmlns:a16="http://schemas.microsoft.com/office/drawing/2014/main" val="2444407569"/>
                    </a:ext>
                  </a:extLst>
                </a:gridCol>
              </a:tblGrid>
              <a:tr h="701967">
                <a:tc>
                  <a:txBody>
                    <a:bodyPr/>
                    <a:lstStyle/>
                    <a:p>
                      <a:pPr algn="ctr"/>
                      <a:endParaRPr lang="ru-RU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C081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стр</a:t>
                      </a:r>
                      <a:endParaRPr lang="ru-RU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C081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7754046"/>
                  </a:ext>
                </a:extLst>
              </a:tr>
              <a:tr h="485825">
                <a:tc>
                  <a:txBody>
                    <a:bodyPr/>
                    <a:lstStyle/>
                    <a:p>
                      <a:r>
                        <a:rPr lang="ru-RU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Введение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8768427"/>
                  </a:ext>
                </a:extLst>
              </a:tr>
              <a:tr h="383458">
                <a:tc>
                  <a:txBody>
                    <a:bodyPr/>
                    <a:lstStyle/>
                    <a:p>
                      <a:r>
                        <a:rPr lang="ru-RU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 </a:t>
                      </a:r>
                      <a:r>
                        <a:rPr lang="ru-RU" sz="2400" b="1" dirty="0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Разработанность проблемы</a:t>
                      </a:r>
                      <a:r>
                        <a:rPr lang="ru-RU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……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74895085"/>
                  </a:ext>
                </a:extLst>
              </a:tr>
              <a:tr h="398206">
                <a:tc>
                  <a:txBody>
                    <a:bodyPr/>
                    <a:lstStyle/>
                    <a:p>
                      <a:r>
                        <a:rPr lang="ru-RU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1.1.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8697860"/>
                  </a:ext>
                </a:extLst>
              </a:tr>
              <a:tr h="530942">
                <a:tc>
                  <a:txBody>
                    <a:bodyPr/>
                    <a:lstStyle/>
                    <a:p>
                      <a:r>
                        <a:rPr lang="ru-RU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 Материалы и методы исследования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72621182"/>
                  </a:ext>
                </a:extLst>
              </a:tr>
              <a:tr h="369749">
                <a:tc>
                  <a:txBody>
                    <a:bodyPr/>
                    <a:lstStyle/>
                    <a:p>
                      <a:r>
                        <a:rPr lang="ru-RU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7364528"/>
                  </a:ext>
                </a:extLst>
              </a:tr>
              <a:tr h="427703">
                <a:tc>
                  <a:txBody>
                    <a:bodyPr/>
                    <a:lstStyle/>
                    <a:p>
                      <a:r>
                        <a:rPr lang="ru-RU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26033127"/>
                  </a:ext>
                </a:extLst>
              </a:tr>
              <a:tr h="140393">
                <a:tc>
                  <a:txBody>
                    <a:bodyPr/>
                    <a:lstStyle/>
                    <a:p>
                      <a:r>
                        <a:rPr lang="ru-RU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 Результаты и их обсуждение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96234705"/>
                  </a:ext>
                </a:extLst>
              </a:tr>
              <a:tr h="316807">
                <a:tc>
                  <a:txBody>
                    <a:bodyPr/>
                    <a:lstStyle/>
                    <a:p>
                      <a:r>
                        <a:rPr lang="ru-RU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3.1.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85723030"/>
                  </a:ext>
                </a:extLst>
              </a:tr>
              <a:tr h="176413">
                <a:tc>
                  <a:txBody>
                    <a:bodyPr/>
                    <a:lstStyle/>
                    <a:p>
                      <a:r>
                        <a:rPr lang="ru-RU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3.2.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8425436"/>
                  </a:ext>
                </a:extLst>
              </a:tr>
              <a:tr h="140394">
                <a:tc>
                  <a:txBody>
                    <a:bodyPr/>
                    <a:lstStyle/>
                    <a:p>
                      <a:r>
                        <a:rPr lang="ru-RU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Заключение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36411845"/>
                  </a:ext>
                </a:extLst>
              </a:tr>
              <a:tr h="140393">
                <a:tc>
                  <a:txBody>
                    <a:bodyPr/>
                    <a:lstStyle/>
                    <a:p>
                      <a:r>
                        <a:rPr lang="ru-RU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Библиографический список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17520002"/>
                  </a:ext>
                </a:extLst>
              </a:tr>
            </a:tbl>
          </a:graphicData>
        </a:graphic>
      </p:graphicFrame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BA31FB1C-E75C-43E9-B84E-9EE2E33F1C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3408" y="1440625"/>
            <a:ext cx="1505973" cy="423601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6B0606C-BB38-4852-B5EB-7335558761AF}"/>
              </a:ext>
            </a:extLst>
          </p:cNvPr>
          <p:cNvSpPr txBox="1"/>
          <p:nvPr/>
        </p:nvSpPr>
        <p:spPr>
          <a:xfrm>
            <a:off x="344129" y="5928852"/>
            <a:ext cx="37067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i="1" dirty="0"/>
              <a:t>https://ru.freepik.com</a:t>
            </a:r>
            <a:endParaRPr lang="ru-RU" sz="1400" i="1" dirty="0"/>
          </a:p>
        </p:txBody>
      </p:sp>
    </p:spTree>
    <p:extLst>
      <p:ext uri="{BB962C8B-B14F-4D97-AF65-F5344CB8AC3E}">
        <p14:creationId xmlns:p14="http://schemas.microsoft.com/office/powerpoint/2010/main" val="32911327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3B292688-09BD-458E-933A-45E6A302DA8F}"/>
              </a:ext>
            </a:extLst>
          </p:cNvPr>
          <p:cNvSpPr txBox="1">
            <a:spLocks/>
          </p:cNvSpPr>
          <p:nvPr/>
        </p:nvSpPr>
        <p:spPr>
          <a:xfrm>
            <a:off x="233563" y="318222"/>
            <a:ext cx="11719658" cy="6874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3200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Разработанность проблемы (литературный обзор):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3C29BACB-7C19-45D9-A72A-F9F05717025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043" y="1767013"/>
            <a:ext cx="3694656" cy="369465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24A1E11-1B9E-4D12-90DC-14A1DCB78E3C}"/>
              </a:ext>
            </a:extLst>
          </p:cNvPr>
          <p:cNvSpPr txBox="1"/>
          <p:nvPr/>
        </p:nvSpPr>
        <p:spPr>
          <a:xfrm>
            <a:off x="233563" y="5617125"/>
            <a:ext cx="37067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i="1" dirty="0"/>
              <a:t>https://ru.freepik.com</a:t>
            </a:r>
            <a:endParaRPr lang="ru-RU" sz="1400" i="1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5FAD302-BDB5-4849-8AC7-EFAE8467E260}"/>
              </a:ext>
            </a:extLst>
          </p:cNvPr>
          <p:cNvSpPr txBox="1"/>
          <p:nvPr/>
        </p:nvSpPr>
        <p:spPr>
          <a:xfrm>
            <a:off x="3940324" y="1143000"/>
            <a:ext cx="8281554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Определяет и объясняет проблему: что уже известно по данному вопросу?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Обобщает информацию о предыдущих исследованиях.</a:t>
            </a:r>
          </a:p>
          <a:p>
            <a:pPr marL="342900" indent="20638">
              <a:buFont typeface="Wingdings" panose="05000000000000000000" pitchFamily="2" charset="2"/>
              <a:buChar char="§"/>
            </a:pP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как ученые отвечали на данный вопрос?</a:t>
            </a:r>
          </a:p>
          <a:p>
            <a:pPr marL="342900" indent="20638">
              <a:buFont typeface="Wingdings" panose="05000000000000000000" pitchFamily="2" charset="2"/>
              <a:buChar char="§"/>
            </a:pP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какие методы использовались для решения подобных вопросов?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Определяет взаимоотношения, противоречия, пробелы и несоответствия.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Предлагает дальнейшие шаги в исследовании проблемы.</a:t>
            </a:r>
          </a:p>
        </p:txBody>
      </p:sp>
    </p:spTree>
    <p:extLst>
      <p:ext uri="{BB962C8B-B14F-4D97-AF65-F5344CB8AC3E}">
        <p14:creationId xmlns:p14="http://schemas.microsoft.com/office/powerpoint/2010/main" val="17683443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1944F67A-F5E9-49E8-9BA5-EF1BDD27F0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0575" y="1130011"/>
            <a:ext cx="2052532" cy="3732934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4A20848E-0126-48E5-B796-C070078EEE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59048" y="1130011"/>
            <a:ext cx="2567958" cy="373293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A1ED73FC-FED7-4DB6-9984-DA6DA8CE044B}"/>
              </a:ext>
            </a:extLst>
          </p:cNvPr>
          <p:cNvSpPr txBox="1"/>
          <p:nvPr/>
        </p:nvSpPr>
        <p:spPr>
          <a:xfrm>
            <a:off x="8826860" y="5020103"/>
            <a:ext cx="323233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До меня ничего полезного не сделано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57E42EB-A61C-4ECF-93DA-A601B2B4CA66}"/>
              </a:ext>
            </a:extLst>
          </p:cNvPr>
          <p:cNvSpPr txBox="1"/>
          <p:nvPr/>
        </p:nvSpPr>
        <p:spPr>
          <a:xfrm>
            <a:off x="0" y="5020103"/>
            <a:ext cx="323233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Я ничего нового привнести не смогу</a:t>
            </a:r>
          </a:p>
        </p:txBody>
      </p:sp>
      <p:cxnSp>
        <p:nvCxnSpPr>
          <p:cNvPr id="13" name="Прямая со стрелкой 12">
            <a:extLst>
              <a:ext uri="{FF2B5EF4-FFF2-40B4-BE49-F238E27FC236}">
                <a16:creationId xmlns:a16="http://schemas.microsoft.com/office/drawing/2014/main" id="{D3C64B24-26B5-426C-BDAB-2832AB94B4D3}"/>
              </a:ext>
            </a:extLst>
          </p:cNvPr>
          <p:cNvCxnSpPr/>
          <p:nvPr/>
        </p:nvCxnSpPr>
        <p:spPr>
          <a:xfrm>
            <a:off x="2847109" y="3262745"/>
            <a:ext cx="5777346" cy="0"/>
          </a:xfrm>
          <a:prstGeom prst="straightConnector1">
            <a:avLst/>
          </a:prstGeom>
          <a:ln w="57150">
            <a:solidFill>
              <a:srgbClr val="7030A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A1B4154B-A397-4115-9818-2AA32C3B41F0}"/>
              </a:ext>
            </a:extLst>
          </p:cNvPr>
          <p:cNvSpPr txBox="1"/>
          <p:nvPr/>
        </p:nvSpPr>
        <p:spPr>
          <a:xfrm>
            <a:off x="3449782" y="3595255"/>
            <a:ext cx="482138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Что было сделано до меня и что нового привнесу я?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444C91E-305A-417F-94DE-5CAB40EAC4FE}"/>
              </a:ext>
            </a:extLst>
          </p:cNvPr>
          <p:cNvSpPr txBox="1"/>
          <p:nvPr/>
        </p:nvSpPr>
        <p:spPr>
          <a:xfrm>
            <a:off x="2036618" y="124691"/>
            <a:ext cx="7626927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solidFill>
                  <a:srgbClr val="66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 написании литературного обзора необходимо показать умение продолжить дело, начатое другими исследователями</a:t>
            </a:r>
          </a:p>
        </p:txBody>
      </p:sp>
    </p:spTree>
    <p:extLst>
      <p:ext uri="{BB962C8B-B14F-4D97-AF65-F5344CB8AC3E}">
        <p14:creationId xmlns:p14="http://schemas.microsoft.com/office/powerpoint/2010/main" val="218956102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5747</TotalTime>
  <Words>2823</Words>
  <Application>Microsoft Office PowerPoint</Application>
  <PresentationFormat>Широкоэкранный</PresentationFormat>
  <Paragraphs>399</Paragraphs>
  <Slides>43</Slides>
  <Notes>6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43</vt:i4>
      </vt:variant>
    </vt:vector>
  </HeadingPairs>
  <TitlesOfParts>
    <vt:vector size="48" baseType="lpstr">
      <vt:lpstr>Arial</vt:lpstr>
      <vt:lpstr>Calibri</vt:lpstr>
      <vt:lpstr>Calibri Light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Выделите ключевые слова, отражающие содержание представленной информации:</vt:lpstr>
      <vt:lpstr>Презентация PowerPoint</vt:lpstr>
      <vt:lpstr>Используйте специальные команды: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Список использованной литературы</vt:lpstr>
      <vt:lpstr>Спасибо за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Первышина Галина Григорьевна</cp:lastModifiedBy>
  <cp:revision>130</cp:revision>
  <dcterms:created xsi:type="dcterms:W3CDTF">2024-09-06T06:18:22Z</dcterms:created>
  <dcterms:modified xsi:type="dcterms:W3CDTF">2024-11-27T10:02:57Z</dcterms:modified>
</cp:coreProperties>
</file>