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5"/>
  </p:notesMasterIdLst>
  <p:sldIdLst>
    <p:sldId id="288" r:id="rId2"/>
    <p:sldId id="276" r:id="rId3"/>
    <p:sldId id="313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1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DDFF"/>
    <a:srgbClr val="F9F3FF"/>
    <a:srgbClr val="7D3FAE"/>
    <a:srgbClr val="DCB9FF"/>
    <a:srgbClr val="77370B"/>
    <a:srgbClr val="C081FF"/>
    <a:srgbClr val="0000CC"/>
    <a:srgbClr val="552579"/>
    <a:srgbClr val="826300"/>
    <a:srgbClr val="0201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147" autoAdjust="0"/>
  </p:normalViewPr>
  <p:slideViewPr>
    <p:cSldViewPr snapToGrid="0" showGuides="1">
      <p:cViewPr varScale="1">
        <p:scale>
          <a:sx n="104" d="100"/>
          <a:sy n="104" d="100"/>
        </p:scale>
        <p:origin x="792" y="108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0E1F1E-00FF-4260-8010-414655F37EB7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1F1D1E-A0B8-4AF5-AAD2-15B850289F5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7434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932E5A-8FEA-445F-A1BC-A26235876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1E655D6-0B76-43AA-B104-11E937CDDB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0C34EE-4FB6-4E40-921D-ECFE2E208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79153D-6FC7-42FD-BB95-F5264153E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ACE9C4-21F2-45A8-9C5E-E2C60ACC7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2675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C4B2C2-23D5-4D11-B015-DFCC55A47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9284D2D-D8CD-495B-8C1D-4FAF811DA5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5237FA-62D6-43D2-A264-415FBFB5B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9BD82F-7FCB-4781-AC9B-C70E45479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78D109-6DCC-448A-8DE5-CE874D06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9621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37CB30D-0C51-4BB1-8869-1A01C1F221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0BB2B16-BCE4-4A08-8C40-E67C20AD91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53F1BA-2E04-402B-A2D8-1F0FBD624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CDADA4-2500-42C5-9F02-B9A85D550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476C39-3F89-401F-BA2F-D5B29CD1A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810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67EBB2-2A02-42B6-AB66-29B965F31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82ECAC-8283-4381-A39D-D25F54D6FF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47921D-C3E1-4E39-BC72-A5246CDBE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1812E9-DD51-4737-8A4D-5D506C9F6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0BBFD5-2C02-44DE-AB73-AD7E950AA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9170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B04DF7-9CD2-4B25-9C7B-537947628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882285-8E6D-4516-9F52-E5A431154B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173A7B-6207-4104-B7B7-D0FB16955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B99795-26F3-4C7A-A19A-DD097120B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9219D7-74D5-464B-9FA6-EDFE14D88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9385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6D8831-1F01-4E43-92CF-A9FE7C0C9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7813AD-A128-4468-84FF-D038D92396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7D9B412-0276-409C-BB32-477D31BDBE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5CD1A4F-531C-42F7-BE63-F721123D0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19D7EE-88CB-4D81-BCEF-B68300FCA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504AEAD-058A-4156-B690-A11E3DC3E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6015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BFC63A-3BB7-4CCC-99A2-989A9A091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CA100A0-E86B-446C-BEFB-2AF60E336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B747C2-ABCD-49D7-8852-C1C83F6EE5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0EAC069-D9F3-4D21-81E0-A938B173AC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AC71057-01FA-4CA3-A0FB-AB4F68C33B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FFC54A8-15A0-4296-A3CA-E5176441E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B6ADA98-EE1E-4E8A-84A3-C687D8770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72E2136-0749-4477-87DE-2C91B041A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77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D094F6-FD83-4D9D-9AF1-B29A49D70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F971098-09BB-46C7-BB54-784C99BD2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5EC29CC-6B4A-4CC8-B832-DFD72FE96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079729A-4312-4A62-87C9-8DF13719F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2351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8534F6B-2EBC-4B38-A175-C5FD8A4C1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37FDFCA-5552-4DDB-AE18-0F6F7D19F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FE7825D-9B48-48E6-BD1F-74940AD6F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332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AA7A46-AFDD-4017-AFF6-6B07C913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532497-25EC-4603-8E5A-181125F92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2F5CD26-EDCF-468B-B9A0-5A84C068BD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C86E2F9-D26B-4CB5-BA54-41CD45B62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AA69938-1148-4D4E-B112-6CE120337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C978CDA-0714-400D-8925-96FBCCAA0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6626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C2E0BA-6A7B-4616-9694-DEA84377E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0C8D7CD-2696-4CFD-9402-7F688E5B4D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2769F0E-F163-4370-9298-DD16E34FA5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BDCB92A-06CD-4959-8FD4-089DD4C43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14524C7-3E92-492B-9F52-FD7B25F36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38E4D52-84D4-4CB0-BC81-8C835CF30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3086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3DD4A5-E9FA-40E4-AAE5-94E674A89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DA3E0C-7FA1-4ED4-83F5-A723F795BB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A78B3E-976A-4440-ADE2-5652035AEB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BEA0A1-CA33-4CB6-BBA5-D0F3FC3CE6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8DBDB1-37DD-41EA-AC42-1BC42128BA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942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project/education/course/proektnaya-deyatelnost-v-shkole#razdelitel-2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8DB8F26-EED0-3047-ADE1-9A954A8D323A}"/>
              </a:ext>
            </a:extLst>
          </p:cNvPr>
          <p:cNvSpPr txBox="1">
            <a:spLocks/>
          </p:cNvSpPr>
          <p:nvPr/>
        </p:nvSpPr>
        <p:spPr>
          <a:xfrm>
            <a:off x="4590473" y="1958109"/>
            <a:ext cx="742603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написать статью на конференцию?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A66D7F9-3B13-9DDE-EF14-230941D644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14" y="1042637"/>
            <a:ext cx="4772726" cy="47727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CD7DA2-F476-4722-A0A6-E4B4E470EE21}"/>
              </a:ext>
            </a:extLst>
          </p:cNvPr>
          <p:cNvSpPr txBox="1"/>
          <p:nvPr/>
        </p:nvSpPr>
        <p:spPr>
          <a:xfrm>
            <a:off x="344129" y="5928852"/>
            <a:ext cx="370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C72D47-70E1-5340-5A90-42FD814B4354}"/>
              </a:ext>
            </a:extLst>
          </p:cNvPr>
          <p:cNvSpPr txBox="1"/>
          <p:nvPr/>
        </p:nvSpPr>
        <p:spPr>
          <a:xfrm>
            <a:off x="6786282" y="5432612"/>
            <a:ext cx="5047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Составитель: Первышина Г.Г.</a:t>
            </a:r>
          </a:p>
        </p:txBody>
      </p:sp>
    </p:spTree>
    <p:extLst>
      <p:ext uri="{BB962C8B-B14F-4D97-AF65-F5344CB8AC3E}">
        <p14:creationId xmlns:p14="http://schemas.microsoft.com/office/powerpoint/2010/main" val="1211846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7D8D67-CC41-BE1C-809D-DF731C2F9D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6E2F8AE3-7223-051E-0114-C0ADA3F3FE93}"/>
              </a:ext>
            </a:extLst>
          </p:cNvPr>
          <p:cNvSpPr/>
          <p:nvPr/>
        </p:nvSpPr>
        <p:spPr>
          <a:xfrm>
            <a:off x="0" y="195656"/>
            <a:ext cx="5025014" cy="1819563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700"/>
              </a:lnSpc>
            </a:pP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Заключение и выводы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D6DA5D-1FDE-10E9-9379-CC889F37DA30}"/>
              </a:ext>
            </a:extLst>
          </p:cNvPr>
          <p:cNvSpPr txBox="1"/>
          <p:nvPr/>
        </p:nvSpPr>
        <p:spPr>
          <a:xfrm>
            <a:off x="6252588" y="791476"/>
            <a:ext cx="5698836" cy="461665"/>
          </a:xfrm>
          <a:prstGeom prst="rect">
            <a:avLst/>
          </a:prstGeom>
          <a:solidFill>
            <a:srgbClr val="F9F3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ориентируемся на задачи!!!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973FE452-D9B6-B29B-F1F1-CE52B0573DF2}"/>
              </a:ext>
            </a:extLst>
          </p:cNvPr>
          <p:cNvCxnSpPr/>
          <p:nvPr/>
        </p:nvCxnSpPr>
        <p:spPr>
          <a:xfrm>
            <a:off x="5025014" y="1105438"/>
            <a:ext cx="914400" cy="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9703860-8355-801C-9CDC-EEB95A09BC71}"/>
              </a:ext>
            </a:extLst>
          </p:cNvPr>
          <p:cNvSpPr txBox="1"/>
          <p:nvPr/>
        </p:nvSpPr>
        <p:spPr>
          <a:xfrm>
            <a:off x="314036" y="2765742"/>
            <a:ext cx="5781964" cy="3046988"/>
          </a:xfrm>
          <a:prstGeom prst="rect">
            <a:avLst/>
          </a:prstGeom>
          <a:solidFill>
            <a:srgbClr val="EEDDFF"/>
          </a:solidFill>
        </p:spPr>
        <p:txBody>
          <a:bodyPr wrap="square" rtlCol="0">
            <a:spAutoFit/>
          </a:bodyPr>
          <a:lstStyle/>
          <a:p>
            <a:pPr indent="450215"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 сжатом виде содержится: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формулировка результатов,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полученных в ходе работы;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подчеркивается их практическая значимость;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определяются основные направления для дальнейшего исследования</a:t>
            </a:r>
            <a:endParaRPr lang="ru-RU" sz="24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6C5B129-3D7B-1A2B-2D12-6CB5981675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7111" y="1511475"/>
            <a:ext cx="4335076" cy="508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503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12731-23D4-E797-68A5-43986C4918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921F0A27-CA73-19E3-69D8-353AA55DD25A}"/>
              </a:ext>
            </a:extLst>
          </p:cNvPr>
          <p:cNvSpPr/>
          <p:nvPr/>
        </p:nvSpPr>
        <p:spPr>
          <a:xfrm>
            <a:off x="240576" y="195656"/>
            <a:ext cx="4617751" cy="1819563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700"/>
              </a:lnSpc>
            </a:pP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Список цитируемой литературы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E22DDF-A74A-D84B-693B-40146C6BA776}"/>
              </a:ext>
            </a:extLst>
          </p:cNvPr>
          <p:cNvSpPr txBox="1"/>
          <p:nvPr/>
        </p:nvSpPr>
        <p:spPr>
          <a:xfrm>
            <a:off x="6252588" y="791476"/>
            <a:ext cx="5698836" cy="830997"/>
          </a:xfrm>
          <a:prstGeom prst="rect">
            <a:avLst/>
          </a:prstGeom>
          <a:solidFill>
            <a:srgbClr val="F9F3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в тексте должна быть ссылка на каждый источник!!!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43CCAADC-8CD2-F8FF-33DF-524238B95624}"/>
              </a:ext>
            </a:extLst>
          </p:cNvPr>
          <p:cNvCxnSpPr/>
          <p:nvPr/>
        </p:nvCxnSpPr>
        <p:spPr>
          <a:xfrm>
            <a:off x="5025014" y="1105438"/>
            <a:ext cx="914400" cy="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682A07B-4002-5DA0-AB51-7712DE17BE43}"/>
              </a:ext>
            </a:extLst>
          </p:cNvPr>
          <p:cNvSpPr txBox="1"/>
          <p:nvPr/>
        </p:nvSpPr>
        <p:spPr>
          <a:xfrm>
            <a:off x="314036" y="2387051"/>
            <a:ext cx="5781964" cy="3785652"/>
          </a:xfrm>
          <a:prstGeom prst="rect">
            <a:avLst/>
          </a:prstGeom>
          <a:solidFill>
            <a:srgbClr val="EEDDFF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приветствуются публикации, за последние 5–8 лет (лишь в случае необходимости допускаются ссылки на более ранние работы)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ссылки на них оформляются в тексте в виде квадратных скобок с указанием номера источника в библиографическом списке;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источники в порядке цитирования или в алфавитном порядке по фамилии автора (в том случае зарубежные авторы указываются в конце списка) </a:t>
            </a:r>
            <a:endParaRPr lang="ru-RU" sz="20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7D9F99F-C6B4-0CC0-8744-BDF6A3B59E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5732" y="2387051"/>
            <a:ext cx="5645692" cy="367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011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C1FE64A7-7CBE-35EE-850C-FA99D8EB347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72353" y="27786"/>
            <a:ext cx="11268635" cy="9852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Список использованной литературы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E6EF4C-EAA1-09E1-B86F-016EEFA0F0AE}"/>
              </a:ext>
            </a:extLst>
          </p:cNvPr>
          <p:cNvSpPr txBox="1"/>
          <p:nvPr/>
        </p:nvSpPr>
        <p:spPr>
          <a:xfrm>
            <a:off x="331694" y="1013012"/>
            <a:ext cx="1151068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Байбородова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Л.В. Использование субъектно-ориентированной технологии воспитания в проектной деятельности // Воспитание школьников. – 2017. – № 4. – С. 3–10.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Воронина Е.Н. Привлечение школьников и студентов к исследованиям окружающей среды, актуальным для фундаментальной и прикладной науки: иностранный и Российский опыт / Е.Н. Воронина, </a:t>
            </a:r>
            <a:r>
              <a:rPr lang="ru-RU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М.Р. </a:t>
            </a:r>
            <a:r>
              <a:rPr lang="ru-RU" sz="1400" kern="0" spc="-2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Галямова</a:t>
            </a:r>
            <a:r>
              <a:rPr lang="ru-RU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С.Е. Седых// Исследователь/</a:t>
            </a:r>
            <a:r>
              <a:rPr lang="ru-RU" sz="1400" kern="0" spc="-2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Researche</a:t>
            </a:r>
            <a:r>
              <a:rPr lang="en-US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</a:t>
            </a:r>
            <a:r>
              <a:rPr lang="ru-RU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– 2020. – №</a:t>
            </a:r>
            <a:r>
              <a:rPr lang="en-US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– С.</a:t>
            </a:r>
            <a:r>
              <a:rPr lang="en-US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12–20.</a:t>
            </a:r>
            <a:endParaRPr lang="ru-RU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Зайнуллина Ф.К. Проектная деятельность как составляющая модернизации российского образования // Вестник </a:t>
            </a:r>
            <a:r>
              <a:rPr lang="ru-RU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КазГУКИ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– 2014. – </a:t>
            </a:r>
            <a:b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№№ 4–2. – С. 77–80.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Индивидуальный проект. 10–11 классы: учеб. пособие для общеобразовательных организаций / М.В. </a:t>
            </a:r>
            <a:r>
              <a:rPr lang="ru-RU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Половкова</a:t>
            </a:r>
            <a:r>
              <a:rPr lang="ru-RU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А.В. Носов, Т.В. </a:t>
            </a:r>
            <a:r>
              <a:rPr lang="ru-RU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Половкова</a:t>
            </a:r>
            <a:r>
              <a:rPr lang="ru-RU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М.В. </a:t>
            </a:r>
            <a:r>
              <a:rPr lang="ru-RU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Майсак</a:t>
            </a:r>
            <a:r>
              <a:rPr lang="ru-RU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– 3-е изд. – М.: Просвещение, 2021. – 159 с.</a:t>
            </a: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Кокоренко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В.Л. Проектно-исследовательская деятельность как средство педагогического сопровождения одаренных детей // Школьные технологии. – 2015. – № 2. – С. 23–27.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Леонтович А.В. Методика организации исследовательского проекта. – М.: ИД «Методист», 2014. – 52 с.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Леонтович А.В. Проблема исследовательской и проектной деятельности в новых ФГОС // Управление школой. – 2013. – № 3. – С. 4–8.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Лысиченкова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С.А. Психолого-педагогическое сопровождение проектной деятельности учащихся // Молодой ученый. – 2016. – № 16. – </a:t>
            </a:r>
            <a:b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С. 361–366.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Проектная деятельность в школе: курс / М. Монахова, З. </a:t>
            </a:r>
            <a:r>
              <a:rPr lang="ru-RU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Шильникова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– М.: Яндекс Учебник, 2024 – </a:t>
            </a:r>
            <a:r>
              <a:rPr lang="en-US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URL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ru-RU" sz="14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https://yandex.ru/project/education/course/</a:t>
            </a:r>
            <a:br>
              <a:rPr lang="ru-RU" sz="14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ru-RU" sz="14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proektnaya-deyatelnost-v-shkole#razdelitel-2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Проектная деятельность школьников. Как успешно представить свой проект и победить в конкурсе: учебно-метод. пособие / С.А. </a:t>
            </a:r>
            <a:r>
              <a:rPr lang="ru-RU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Ганат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А.П. Денисов, И.Ю. Жильцова, Е.В. Масловская. – М.: НИЯУ МИФИ, 2023. – 100 с.</a:t>
            </a: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Скворцова Я.В. Индивидуальный проект. 10 (10–11) класс. Тетрадь-тренажер / Я.В. Скворцова, П.М. Скворцов. – М.: Интеллект-центр, 2022. – 112 с.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199124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2C162C5-F78D-0EF9-7C4A-37C4145185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</p:spPr>
      </p:pic>
      <p:sp>
        <p:nvSpPr>
          <p:cNvPr id="7" name="Блок-схема: память с последовательным доступом 6">
            <a:extLst>
              <a:ext uri="{FF2B5EF4-FFF2-40B4-BE49-F238E27FC236}">
                <a16:creationId xmlns:a16="http://schemas.microsoft.com/office/drawing/2014/main" id="{FBE47A5B-D193-CB2E-20B7-7CA286A01AC4}"/>
              </a:ext>
            </a:extLst>
          </p:cNvPr>
          <p:cNvSpPr/>
          <p:nvPr/>
        </p:nvSpPr>
        <p:spPr>
          <a:xfrm rot="10800000">
            <a:off x="6896910" y="647406"/>
            <a:ext cx="5295089" cy="2377440"/>
          </a:xfrm>
          <a:prstGeom prst="flowChartMagneticTape">
            <a:avLst/>
          </a:prstGeom>
          <a:solidFill>
            <a:srgbClr val="DCB9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743936A-8CD3-8253-4CFA-B4FC35C788B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32122" y="1173344"/>
            <a:ext cx="602466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270451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5ED4658-2FFF-DD90-D51E-453638E01B2D}"/>
              </a:ext>
            </a:extLst>
          </p:cNvPr>
          <p:cNvSpPr txBox="1"/>
          <p:nvPr/>
        </p:nvSpPr>
        <p:spPr>
          <a:xfrm>
            <a:off x="870605" y="160098"/>
            <a:ext cx="10859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Методика написания научной статьи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тезисов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C92E14-AB1A-3601-044E-D9AE5EC3158C}"/>
              </a:ext>
            </a:extLst>
          </p:cNvPr>
          <p:cNvSpPr txBox="1"/>
          <p:nvPr/>
        </p:nvSpPr>
        <p:spPr>
          <a:xfrm>
            <a:off x="161398" y="4367257"/>
            <a:ext cx="370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B0F8BC1-4C6E-7C86-748F-3BE562A6DB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093" y="1460876"/>
            <a:ext cx="3497066" cy="29063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0AC22AB-15AC-641C-69F5-D5EEAE20E74F}"/>
              </a:ext>
            </a:extLst>
          </p:cNvPr>
          <p:cNvSpPr txBox="1"/>
          <p:nvPr/>
        </p:nvSpPr>
        <p:spPr>
          <a:xfrm>
            <a:off x="4701304" y="980284"/>
            <a:ext cx="4370679" cy="461665"/>
          </a:xfrm>
          <a:prstGeom prst="rect">
            <a:avLst/>
          </a:prstGeom>
          <a:solidFill>
            <a:srgbClr val="F9F3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Аннотация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5A294F-CE0A-87FC-959E-12E9CDFB4234}"/>
              </a:ext>
            </a:extLst>
          </p:cNvPr>
          <p:cNvSpPr txBox="1"/>
          <p:nvPr/>
        </p:nvSpPr>
        <p:spPr>
          <a:xfrm>
            <a:off x="4701304" y="1663031"/>
            <a:ext cx="4370679" cy="461665"/>
          </a:xfrm>
          <a:prstGeom prst="rect">
            <a:avLst/>
          </a:prstGeom>
          <a:solidFill>
            <a:srgbClr val="F9F3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Ключевые слова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77BC99-92A1-F249-7B1D-4FE80F9878A6}"/>
              </a:ext>
            </a:extLst>
          </p:cNvPr>
          <p:cNvSpPr txBox="1"/>
          <p:nvPr/>
        </p:nvSpPr>
        <p:spPr>
          <a:xfrm>
            <a:off x="4701304" y="2311682"/>
            <a:ext cx="4370679" cy="461665"/>
          </a:xfrm>
          <a:prstGeom prst="rect">
            <a:avLst/>
          </a:prstGeom>
          <a:solidFill>
            <a:srgbClr val="F9F3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Актуальность темы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EFB0E0-6142-2BC8-DFEA-CE4FD9E4CC19}"/>
              </a:ext>
            </a:extLst>
          </p:cNvPr>
          <p:cNvSpPr txBox="1"/>
          <p:nvPr/>
        </p:nvSpPr>
        <p:spPr>
          <a:xfrm>
            <a:off x="4701304" y="3008788"/>
            <a:ext cx="4370679" cy="461665"/>
          </a:xfrm>
          <a:prstGeom prst="rect">
            <a:avLst/>
          </a:prstGeom>
          <a:solidFill>
            <a:srgbClr val="F9F3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Новизна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2F5DB0-C237-A514-7599-D3C0A95FD994}"/>
              </a:ext>
            </a:extLst>
          </p:cNvPr>
          <p:cNvSpPr txBox="1"/>
          <p:nvPr/>
        </p:nvSpPr>
        <p:spPr>
          <a:xfrm>
            <a:off x="4701303" y="3648660"/>
            <a:ext cx="6465458" cy="461665"/>
          </a:xfrm>
          <a:prstGeom prst="rect">
            <a:avLst/>
          </a:prstGeom>
          <a:solidFill>
            <a:srgbClr val="F9F3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Анализ литературных источников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60BF61-33D2-48CB-B856-DB48568E8272}"/>
              </a:ext>
            </a:extLst>
          </p:cNvPr>
          <p:cNvSpPr txBox="1"/>
          <p:nvPr/>
        </p:nvSpPr>
        <p:spPr>
          <a:xfrm>
            <a:off x="4701303" y="4332992"/>
            <a:ext cx="6465458" cy="461665"/>
          </a:xfrm>
          <a:prstGeom prst="rect">
            <a:avLst/>
          </a:prstGeom>
          <a:solidFill>
            <a:srgbClr val="F9F3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Методы и методики исследования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1A1C90-79AA-069E-F5FE-2525922E85DF}"/>
              </a:ext>
            </a:extLst>
          </p:cNvPr>
          <p:cNvSpPr txBox="1"/>
          <p:nvPr/>
        </p:nvSpPr>
        <p:spPr>
          <a:xfrm>
            <a:off x="4701303" y="4994417"/>
            <a:ext cx="4370679" cy="461665"/>
          </a:xfrm>
          <a:prstGeom prst="rect">
            <a:avLst/>
          </a:prstGeom>
          <a:solidFill>
            <a:srgbClr val="F9F3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Основная часть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E3F27E-3CE9-C729-7ED0-B620017E58D5}"/>
              </a:ext>
            </a:extLst>
          </p:cNvPr>
          <p:cNvSpPr txBox="1"/>
          <p:nvPr/>
        </p:nvSpPr>
        <p:spPr>
          <a:xfrm>
            <a:off x="4701302" y="5634289"/>
            <a:ext cx="4370679" cy="461665"/>
          </a:xfrm>
          <a:prstGeom prst="rect">
            <a:avLst/>
          </a:prstGeom>
          <a:solidFill>
            <a:srgbClr val="F9F3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Заключение и выводы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C12D0E1-4CA8-B406-C856-6EE9BDB89FD5}"/>
              </a:ext>
            </a:extLst>
          </p:cNvPr>
          <p:cNvSpPr txBox="1"/>
          <p:nvPr/>
        </p:nvSpPr>
        <p:spPr>
          <a:xfrm>
            <a:off x="4701303" y="6256262"/>
            <a:ext cx="6465458" cy="461665"/>
          </a:xfrm>
          <a:prstGeom prst="rect">
            <a:avLst/>
          </a:prstGeom>
          <a:solidFill>
            <a:srgbClr val="F9F3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Список цитируемой литературы</a:t>
            </a:r>
          </a:p>
        </p:txBody>
      </p:sp>
    </p:spTree>
    <p:extLst>
      <p:ext uri="{BB962C8B-B14F-4D97-AF65-F5344CB8AC3E}">
        <p14:creationId xmlns:p14="http://schemas.microsoft.com/office/powerpoint/2010/main" val="676466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A6AA79D1-B326-46F5-F859-3B4609DD5009}"/>
              </a:ext>
            </a:extLst>
          </p:cNvPr>
          <p:cNvSpPr/>
          <p:nvPr/>
        </p:nvSpPr>
        <p:spPr>
          <a:xfrm>
            <a:off x="222105" y="200276"/>
            <a:ext cx="4488873" cy="1819563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Аннотация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19F7E1-E914-A2E9-02FD-F0292BD5E404}"/>
              </a:ext>
            </a:extLst>
          </p:cNvPr>
          <p:cNvSpPr txBox="1"/>
          <p:nvPr/>
        </p:nvSpPr>
        <p:spPr>
          <a:xfrm>
            <a:off x="6096000" y="772931"/>
            <a:ext cx="5153891" cy="461665"/>
          </a:xfrm>
          <a:prstGeom prst="rect">
            <a:avLst/>
          </a:prstGeom>
          <a:solidFill>
            <a:srgbClr val="F9F3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краткая характеристика работы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2D43689D-C6D6-E8E8-126B-A01C3632564A}"/>
              </a:ext>
            </a:extLst>
          </p:cNvPr>
          <p:cNvCxnSpPr/>
          <p:nvPr/>
        </p:nvCxnSpPr>
        <p:spPr>
          <a:xfrm>
            <a:off x="4867996" y="1105438"/>
            <a:ext cx="914400" cy="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F81DBF4C-A87C-FC8E-8389-04D2FAA49B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739441"/>
              </p:ext>
            </p:extLst>
          </p:nvPr>
        </p:nvGraphicFramePr>
        <p:xfrm>
          <a:off x="222537" y="2169775"/>
          <a:ext cx="11425382" cy="399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12872">
                  <a:extLst>
                    <a:ext uri="{9D8B030D-6E8A-4147-A177-3AD203B41FA5}">
                      <a16:colId xmlns:a16="http://schemas.microsoft.com/office/drawing/2014/main" val="3517001117"/>
                    </a:ext>
                  </a:extLst>
                </a:gridCol>
                <a:gridCol w="5412510">
                  <a:extLst>
                    <a:ext uri="{9D8B030D-6E8A-4147-A177-3AD203B41FA5}">
                      <a16:colId xmlns:a16="http://schemas.microsoft.com/office/drawing/2014/main" val="27287682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Содержание </a:t>
                      </a:r>
                    </a:p>
                  </a:txBody>
                  <a:tcPr>
                    <a:solidFill>
                      <a:srgbClr val="7D3FA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Термины</a:t>
                      </a:r>
                    </a:p>
                  </a:txBody>
                  <a:tcPr>
                    <a:solidFill>
                      <a:srgbClr val="7D3F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694657"/>
                  </a:ext>
                </a:extLst>
              </a:tr>
              <a:tr h="37900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актуальность, постановка проблемы, пути решения проблемы</a:t>
                      </a:r>
                      <a:r>
                        <a:rPr lang="ru-RU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выводы (результаты)</a:t>
                      </a:r>
                    </a:p>
                  </a:txBody>
                  <a:tcPr>
                    <a:solidFill>
                      <a:srgbClr val="F9F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работе рассмотрены / изучены / проанализированы / обобщены / проверены / получены / охарактеризовано / предложено / обосновано..</a:t>
                      </a:r>
                    </a:p>
                  </a:txBody>
                  <a:tcPr>
                    <a:solidFill>
                      <a:srgbClr val="F9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8604102"/>
                  </a:ext>
                </a:extLst>
              </a:tr>
              <a:tr h="265854">
                <a:tc gridSpan="2">
                  <a:txBody>
                    <a:bodyPr/>
                    <a:lstStyle/>
                    <a:p>
                      <a:r>
                        <a:rPr lang="ru-RU" sz="20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ПРИМЕР: </a:t>
                      </a:r>
                      <a:r>
                        <a:rPr lang="ru-RU" sz="2000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Приведено обоснование возможности использования локального растительного сырья на примере ягод рябины сибирской, морошки приземистой и плодов моркови посевной, что позволит составлять композиции на их основе в качестве наполнителей сывороточных напитков с одновременным снижением количества дополнительно вводимых компонентов - красителей (каротиноидов), загустителей, регуляторов кислотности и антиокислителей.</a:t>
                      </a:r>
                      <a:endParaRPr lang="ru-RU" sz="20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EEDD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E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5755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555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B3DD7C-883B-6C1C-9682-A006FE52C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F59FB460-DAD7-9C3B-8EB7-EFBB9F389212}"/>
              </a:ext>
            </a:extLst>
          </p:cNvPr>
          <p:cNvSpPr/>
          <p:nvPr/>
        </p:nvSpPr>
        <p:spPr>
          <a:xfrm>
            <a:off x="222105" y="200276"/>
            <a:ext cx="4488873" cy="1819563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Ключевые слова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A04BB0-D627-7BA4-5110-923122B23630}"/>
              </a:ext>
            </a:extLst>
          </p:cNvPr>
          <p:cNvSpPr txBox="1"/>
          <p:nvPr/>
        </p:nvSpPr>
        <p:spPr>
          <a:xfrm>
            <a:off x="6096000" y="772931"/>
            <a:ext cx="5153891" cy="1200329"/>
          </a:xfrm>
          <a:prstGeom prst="rect">
            <a:avLst/>
          </a:prstGeom>
          <a:solidFill>
            <a:srgbClr val="F9F3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выделяют для поисковых систем и классификации статей по темам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EEEFCE52-F4C5-2E53-66C9-5CFCA983192A}"/>
              </a:ext>
            </a:extLst>
          </p:cNvPr>
          <p:cNvCxnSpPr/>
          <p:nvPr/>
        </p:nvCxnSpPr>
        <p:spPr>
          <a:xfrm>
            <a:off x="4867996" y="1105438"/>
            <a:ext cx="914400" cy="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D9C88FBB-A276-D834-0EA7-5AB73297EF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566456"/>
              </p:ext>
            </p:extLst>
          </p:nvPr>
        </p:nvGraphicFramePr>
        <p:xfrm>
          <a:off x="222105" y="2723957"/>
          <a:ext cx="11425382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12872">
                  <a:extLst>
                    <a:ext uri="{9D8B030D-6E8A-4147-A177-3AD203B41FA5}">
                      <a16:colId xmlns:a16="http://schemas.microsoft.com/office/drawing/2014/main" val="3517001117"/>
                    </a:ext>
                  </a:extLst>
                </a:gridCol>
                <a:gridCol w="5412510">
                  <a:extLst>
                    <a:ext uri="{9D8B030D-6E8A-4147-A177-3AD203B41FA5}">
                      <a16:colId xmlns:a16="http://schemas.microsoft.com/office/drawing/2014/main" val="27287682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Содержание </a:t>
                      </a:r>
                    </a:p>
                  </a:txBody>
                  <a:tcPr>
                    <a:solidFill>
                      <a:srgbClr val="7D3FA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Подумайте:</a:t>
                      </a:r>
                    </a:p>
                  </a:txBody>
                  <a:tcPr>
                    <a:solidFill>
                      <a:srgbClr val="7D3F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694657"/>
                  </a:ext>
                </a:extLst>
              </a:tr>
              <a:tr h="37900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основные термины, которые используются в статье, названия объектов, упоминаемых в статье и т.д.</a:t>
                      </a:r>
                    </a:p>
                  </a:txBody>
                  <a:tcPr>
                    <a:solidFill>
                      <a:srgbClr val="F9F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Будет ли кто-то искать статьи по этому слову?</a:t>
                      </a:r>
                    </a:p>
                  </a:txBody>
                  <a:tcPr>
                    <a:solidFill>
                      <a:srgbClr val="F9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8604102"/>
                  </a:ext>
                </a:extLst>
              </a:tr>
              <a:tr h="265854">
                <a:tc gridSpan="2">
                  <a:txBody>
                    <a:bodyPr/>
                    <a:lstStyle/>
                    <a:p>
                      <a:r>
                        <a:rPr lang="ru-RU" sz="20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ПРИМЕР: 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сыворотка молочная, морошка приземистая, морковь посевная, плоды рябины сибирской, напиток безалкогольный</a:t>
                      </a:r>
                      <a:r>
                        <a:rPr lang="ru-RU" sz="2000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20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EEDD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E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5755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9179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4ADCC7-FFB4-A69D-7511-DB53857B0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63099E62-174A-60BE-8490-DF99C1F485F5}"/>
              </a:ext>
            </a:extLst>
          </p:cNvPr>
          <p:cNvSpPr/>
          <p:nvPr/>
        </p:nvSpPr>
        <p:spPr>
          <a:xfrm>
            <a:off x="-83127" y="200276"/>
            <a:ext cx="4794105" cy="1819563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Актуальность темы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0B1A18-E727-E2D3-A0C2-B09A25D364AC}"/>
              </a:ext>
            </a:extLst>
          </p:cNvPr>
          <p:cNvSpPr txBox="1"/>
          <p:nvPr/>
        </p:nvSpPr>
        <p:spPr>
          <a:xfrm>
            <a:off x="6096000" y="432906"/>
            <a:ext cx="5698836" cy="1569660"/>
          </a:xfrm>
          <a:prstGeom prst="rect">
            <a:avLst/>
          </a:prstGeom>
          <a:solidFill>
            <a:srgbClr val="F9F3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степень ее важности в данный</a:t>
            </a:r>
          </a:p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момент и в данной ситуации для решения определенной проблемы (задачи, вопроса)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82C83C07-CA82-BD98-992A-890319190225}"/>
              </a:ext>
            </a:extLst>
          </p:cNvPr>
          <p:cNvCxnSpPr/>
          <p:nvPr/>
        </p:nvCxnSpPr>
        <p:spPr>
          <a:xfrm>
            <a:off x="4867996" y="1105438"/>
            <a:ext cx="914400" cy="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8B6830A1-E54A-9A8D-5AD7-304B52992F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754118"/>
              </p:ext>
            </p:extLst>
          </p:nvPr>
        </p:nvGraphicFramePr>
        <p:xfrm>
          <a:off x="157017" y="2194560"/>
          <a:ext cx="11767127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54943">
                  <a:extLst>
                    <a:ext uri="{9D8B030D-6E8A-4147-A177-3AD203B41FA5}">
                      <a16:colId xmlns:a16="http://schemas.microsoft.com/office/drawing/2014/main" val="3517001117"/>
                    </a:ext>
                  </a:extLst>
                </a:gridCol>
                <a:gridCol w="6312184">
                  <a:extLst>
                    <a:ext uri="{9D8B030D-6E8A-4147-A177-3AD203B41FA5}">
                      <a16:colId xmlns:a16="http://schemas.microsoft.com/office/drawing/2014/main" val="27287682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Содержание </a:t>
                      </a:r>
                    </a:p>
                  </a:txBody>
                  <a:tcPr>
                    <a:solidFill>
                      <a:srgbClr val="7D3FA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Подумайте:</a:t>
                      </a:r>
                    </a:p>
                  </a:txBody>
                  <a:tcPr>
                    <a:solidFill>
                      <a:srgbClr val="7D3F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694657"/>
                  </a:ext>
                </a:extLst>
              </a:tr>
              <a:tr h="379000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Определите контекст и проблему. Объясните, почему проблема является важной (приведите ссылки на исследования).</a:t>
                      </a:r>
                    </a:p>
                    <a:p>
                      <a:pPr algn="l"/>
                      <a:r>
                        <a:rPr lang="ru-RU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Покажите связь с текущими событиями и трендами. Сформулируйте цель и задачи исследования.</a:t>
                      </a:r>
                    </a:p>
                  </a:txBody>
                  <a:tcPr>
                    <a:solidFill>
                      <a:srgbClr val="F9F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Как тесно связана выбранная проблема с обнаруженными недостатками в уже проводившихся проектах</a:t>
                      </a:r>
                      <a:r>
                        <a:rPr lang="en-US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ru-RU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исследованиях? Обусловлена ли тема стремлением использовать новые методы исследования? Существует ли необходимость изучения вопросов при изменении условий и т.п.</a:t>
                      </a:r>
                    </a:p>
                  </a:txBody>
                  <a:tcPr>
                    <a:solidFill>
                      <a:srgbClr val="F9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8604102"/>
                  </a:ext>
                </a:extLst>
              </a:tr>
              <a:tr h="26585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ПРИМЕР: </a:t>
                      </a:r>
                      <a:r>
                        <a:rPr lang="ru-RU" sz="1600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последние годы значительный вес приобретает направления, связанные с повышением уровня здоровья населения Российской Федерации в соответствии с такими документами, как «Стратегии повышения качества пищевой продукции в Российской Федерации до 2030 года», «Стратегии формирования здорового образа жизни населения, профилактики и контроля неинфекционных заболеваний на период до 2025 года» и национального проекта «Здравоохранение» (указ Президента РФ от 07.05.2018 г. № 204 «О национальных целях и стратегических задачах развития РФ на период до 2024 г.»). Решение данных задач необходимо осуществлять с учетом принципов устойчивого развития, которые предусматривают реализацию комплексных (малоотходных или безотходных) схем переработки растительного сырья и т.д..</a:t>
                      </a:r>
                      <a:endParaRPr lang="ru-RU" sz="16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EEDD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E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5755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902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CCFFC8-F59C-502D-8A0F-1C2DF3EC95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3883B8A3-F2B9-A3A2-46DA-11DC12E31316}"/>
              </a:ext>
            </a:extLst>
          </p:cNvPr>
          <p:cNvSpPr/>
          <p:nvPr/>
        </p:nvSpPr>
        <p:spPr>
          <a:xfrm>
            <a:off x="222105" y="200276"/>
            <a:ext cx="4488873" cy="1819563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Новизна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C67C6D-AF68-B099-2BD3-56F02E25BDE7}"/>
              </a:ext>
            </a:extLst>
          </p:cNvPr>
          <p:cNvSpPr txBox="1"/>
          <p:nvPr/>
        </p:nvSpPr>
        <p:spPr>
          <a:xfrm>
            <a:off x="6132513" y="689939"/>
            <a:ext cx="5717309" cy="830997"/>
          </a:xfrm>
          <a:prstGeom prst="rect">
            <a:avLst/>
          </a:prstGeom>
          <a:solidFill>
            <a:srgbClr val="F9F3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отличие результата Вашей работы от результатов других авторов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44C3E668-8594-DB96-978B-27FF1CBCC373}"/>
              </a:ext>
            </a:extLst>
          </p:cNvPr>
          <p:cNvCxnSpPr/>
          <p:nvPr/>
        </p:nvCxnSpPr>
        <p:spPr>
          <a:xfrm>
            <a:off x="4867996" y="1105438"/>
            <a:ext cx="914400" cy="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A4A6406-AE0B-8C1D-CC58-E36F47262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8076" y="2168850"/>
            <a:ext cx="4488874" cy="4488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729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F1C385-8538-834B-9AB6-1B16768505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DD49010A-A69D-8BE4-FBEB-77C46BD61421}"/>
              </a:ext>
            </a:extLst>
          </p:cNvPr>
          <p:cNvSpPr/>
          <p:nvPr/>
        </p:nvSpPr>
        <p:spPr>
          <a:xfrm>
            <a:off x="0" y="195656"/>
            <a:ext cx="4886036" cy="1819563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Анализ литературных источников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DF9508-50A1-1B91-F57B-7FF037A8F9F3}"/>
              </a:ext>
            </a:extLst>
          </p:cNvPr>
          <p:cNvSpPr txBox="1"/>
          <p:nvPr/>
        </p:nvSpPr>
        <p:spPr>
          <a:xfrm>
            <a:off x="6096000" y="432906"/>
            <a:ext cx="5698836" cy="1569660"/>
          </a:xfrm>
          <a:prstGeom prst="rect">
            <a:avLst/>
          </a:prstGeom>
          <a:solidFill>
            <a:srgbClr val="F9F3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приводятся наиболее известные и авторитетные публикации по изучаемой теме, обозначаются нерешенные проблемы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91D976CF-82DC-34FC-F526-17FCC231B614}"/>
              </a:ext>
            </a:extLst>
          </p:cNvPr>
          <p:cNvCxnSpPr/>
          <p:nvPr/>
        </p:nvCxnSpPr>
        <p:spPr>
          <a:xfrm>
            <a:off x="5025014" y="1105438"/>
            <a:ext cx="914400" cy="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246459D-3F0C-3F2C-75FF-12C80B66A05F}"/>
              </a:ext>
            </a:extLst>
          </p:cNvPr>
          <p:cNvSpPr txBox="1"/>
          <p:nvPr/>
        </p:nvSpPr>
        <p:spPr>
          <a:xfrm>
            <a:off x="314036" y="2331633"/>
            <a:ext cx="11480800" cy="4196020"/>
          </a:xfrm>
          <a:prstGeom prst="rect">
            <a:avLst/>
          </a:prstGeom>
          <a:solidFill>
            <a:srgbClr val="EEDDFF"/>
          </a:solidFill>
        </p:spPr>
        <p:txBody>
          <a:bodyPr wrap="square" rtlCol="0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ПРИМЕР: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Следует отметить, что использование корнеплодов моркови посевной в производстве хлебобулочных изделий не является новым моментом в исследовании, поскольку ранее в работах [5,6] были зафиксированы разработки технологий приготовления хлебобулочных изделий с введением пюре или овощной массы моркови. 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Наше внимание привлекли исследования белорусских ученых по повышению выхода сока, изложенные в работах [7,8]. Основываясь на полученных данных и с точки зрения комплексного использования плодов, больший интерес представляет жмых, полученный при приготовлении морковного сока. Так, согласно работе [7], жмых моркови сорта Витаминная 6, может содержать до 62,2 мг/г 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β</a:t>
            </a:r>
            <a:r>
              <a:rPr lang="ru-RU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-каротина, что свидетельствует о необходимости его дальнейшего использования при приготовлении пищевых продуктов.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2973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892367-4E3C-AEA3-3BFC-7AD4E2804B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AF087B3F-E279-F3EE-42AB-9E3CB20987EB}"/>
              </a:ext>
            </a:extLst>
          </p:cNvPr>
          <p:cNvSpPr/>
          <p:nvPr/>
        </p:nvSpPr>
        <p:spPr>
          <a:xfrm>
            <a:off x="0" y="195656"/>
            <a:ext cx="5025014" cy="1819563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700"/>
              </a:lnSpc>
            </a:pP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Методы и методики исследования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E3D824-CF4F-938F-FB13-9C6E2D59161A}"/>
              </a:ext>
            </a:extLst>
          </p:cNvPr>
          <p:cNvSpPr txBox="1"/>
          <p:nvPr/>
        </p:nvSpPr>
        <p:spPr>
          <a:xfrm>
            <a:off x="6096000" y="432906"/>
            <a:ext cx="5698836" cy="1569660"/>
          </a:xfrm>
          <a:prstGeom prst="rect">
            <a:avLst/>
          </a:prstGeom>
          <a:solidFill>
            <a:srgbClr val="F9F3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приводится используемых методов, иногда указывается последовательность этапов действия (схематично) 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9FB4B139-2BAD-224A-4AAC-D556B4679A1B}"/>
              </a:ext>
            </a:extLst>
          </p:cNvPr>
          <p:cNvCxnSpPr/>
          <p:nvPr/>
        </p:nvCxnSpPr>
        <p:spPr>
          <a:xfrm>
            <a:off x="5025014" y="1105438"/>
            <a:ext cx="914400" cy="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C44BA512-9811-C80A-662C-2E145EFCF5E5}"/>
              </a:ext>
            </a:extLst>
          </p:cNvPr>
          <p:cNvSpPr txBox="1"/>
          <p:nvPr/>
        </p:nvSpPr>
        <p:spPr>
          <a:xfrm>
            <a:off x="314036" y="2765742"/>
            <a:ext cx="11480800" cy="3539430"/>
          </a:xfrm>
          <a:prstGeom prst="rect">
            <a:avLst/>
          </a:prstGeom>
          <a:solidFill>
            <a:srgbClr val="EEDDFF"/>
          </a:solidFill>
        </p:spPr>
        <p:txBody>
          <a:bodyPr wrap="square" rtlCol="0">
            <a:spAutoFit/>
          </a:bodyPr>
          <a:lstStyle/>
          <a:p>
            <a:pPr indent="450215" algn="just"/>
            <a:r>
              <a:rPr lang="ru-RU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ПРИМЕР: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работе используются официальные и общепринятые методы исследования сырья и готовой продукции: </a:t>
            </a:r>
          </a:p>
          <a:p>
            <a:pPr indent="450215" algn="just"/>
            <a:r>
              <a:rPr lang="ru-RU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органолептическая оценка по ГОСТ 7636 и ГОСТ 7631;</a:t>
            </a:r>
          </a:p>
          <a:p>
            <a:pPr indent="450215" algn="just"/>
            <a:r>
              <a:rPr lang="ru-RU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• микробиологическая безопасность сырья и продукции ГОСТ 26669, ТР/ТС 021/2011, VER 4.2.1847-04 </a:t>
            </a:r>
          </a:p>
          <a:p>
            <a:pPr indent="450215" algn="just"/>
            <a:r>
              <a:rPr lang="ru-RU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содержание растворимых сухих веществ в соответствии с ГОСТ 28562-90; </a:t>
            </a:r>
          </a:p>
          <a:p>
            <a:pPr indent="450215" algn="just"/>
            <a:r>
              <a:rPr lang="ru-RU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долю общих сухих веществ и остаточной влаги в сырье и полученных образцах продуктов питания – в соответствии с ГОСТ 28561-90;</a:t>
            </a:r>
          </a:p>
          <a:p>
            <a:pPr indent="450215" algn="just"/>
            <a:r>
              <a:rPr lang="ru-RU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• суммарное содержание органических кислот в соответствии с ГОСТ 6687.4-86 и 25555.0-82 (по яблочной кислоте); </a:t>
            </a:r>
          </a:p>
          <a:p>
            <a:pPr indent="450215" algn="just"/>
            <a:r>
              <a:rPr lang="ru-RU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количество моно- и </a:t>
            </a:r>
            <a:r>
              <a:rPr lang="ru-RU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дисахаров</a:t>
            </a:r>
            <a:r>
              <a:rPr lang="ru-RU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в соответствии с ГОСТ 8756.13-87 и т.д. </a:t>
            </a:r>
          </a:p>
        </p:txBody>
      </p:sp>
    </p:spTree>
    <p:extLst>
      <p:ext uri="{BB962C8B-B14F-4D97-AF65-F5344CB8AC3E}">
        <p14:creationId xmlns:p14="http://schemas.microsoft.com/office/powerpoint/2010/main" val="2766695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7D836F-202C-8EF6-073B-41163C4106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02AD0E5C-DCFC-E6C6-EE6F-04F2BE125A58}"/>
              </a:ext>
            </a:extLst>
          </p:cNvPr>
          <p:cNvSpPr/>
          <p:nvPr/>
        </p:nvSpPr>
        <p:spPr>
          <a:xfrm>
            <a:off x="0" y="195656"/>
            <a:ext cx="5025014" cy="1819563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700"/>
              </a:lnSpc>
            </a:pP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Основная часть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195330-8DF1-79EB-68BD-5E78FF965BD7}"/>
              </a:ext>
            </a:extLst>
          </p:cNvPr>
          <p:cNvSpPr txBox="1"/>
          <p:nvPr/>
        </p:nvSpPr>
        <p:spPr>
          <a:xfrm>
            <a:off x="6252588" y="791476"/>
            <a:ext cx="5698836" cy="461665"/>
          </a:xfrm>
          <a:prstGeom prst="rect">
            <a:avLst/>
          </a:prstGeom>
          <a:solidFill>
            <a:srgbClr val="F9F3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ориентируемся на цель!!!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13B621ED-DC10-22A2-D74F-2C5858A53EE4}"/>
              </a:ext>
            </a:extLst>
          </p:cNvPr>
          <p:cNvCxnSpPr/>
          <p:nvPr/>
        </p:nvCxnSpPr>
        <p:spPr>
          <a:xfrm>
            <a:off x="5025014" y="1105438"/>
            <a:ext cx="914400" cy="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3AC2F4E-57DD-4418-18FE-EEC8994031F6}"/>
              </a:ext>
            </a:extLst>
          </p:cNvPr>
          <p:cNvSpPr txBox="1"/>
          <p:nvPr/>
        </p:nvSpPr>
        <p:spPr>
          <a:xfrm>
            <a:off x="314036" y="2765742"/>
            <a:ext cx="5781964" cy="1938992"/>
          </a:xfrm>
          <a:prstGeom prst="rect">
            <a:avLst/>
          </a:prstGeom>
          <a:solidFill>
            <a:srgbClr val="EEDDFF"/>
          </a:solidFill>
        </p:spPr>
        <p:txBody>
          <a:bodyPr wrap="square" rtlCol="0">
            <a:spAutoFit/>
          </a:bodyPr>
          <a:lstStyle/>
          <a:p>
            <a:pPr indent="450215"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Приводят описание, конкретизацию полученных результатов исследования и их объяснение, используют таблицы, рисунки, схемы</a:t>
            </a:r>
            <a:endParaRPr lang="ru-RU" sz="20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6BD5227-34CA-F2C3-0A18-772432C2D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2844" y="1484963"/>
            <a:ext cx="4857176" cy="526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3874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5540</TotalTime>
  <Words>1237</Words>
  <Application>Microsoft Office PowerPoint</Application>
  <PresentationFormat>Широкоэкранный</PresentationFormat>
  <Paragraphs>81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использованной литературы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Первышина Галина Григорьевна</cp:lastModifiedBy>
  <cp:revision>102</cp:revision>
  <dcterms:created xsi:type="dcterms:W3CDTF">2024-09-06T06:18:22Z</dcterms:created>
  <dcterms:modified xsi:type="dcterms:W3CDTF">2024-11-27T10:04:53Z</dcterms:modified>
</cp:coreProperties>
</file>