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35"/>
  </p:notesMasterIdLst>
  <p:sldIdLst>
    <p:sldId id="288" r:id="rId2"/>
    <p:sldId id="318" r:id="rId3"/>
    <p:sldId id="319" r:id="rId4"/>
    <p:sldId id="276" r:id="rId5"/>
    <p:sldId id="313" r:id="rId6"/>
    <p:sldId id="280" r:id="rId7"/>
    <p:sldId id="314" r:id="rId8"/>
    <p:sldId id="315" r:id="rId9"/>
    <p:sldId id="317" r:id="rId10"/>
    <p:sldId id="320" r:id="rId11"/>
    <p:sldId id="321" r:id="rId12"/>
    <p:sldId id="322" r:id="rId13"/>
    <p:sldId id="323" r:id="rId14"/>
    <p:sldId id="332" r:id="rId15"/>
    <p:sldId id="333" r:id="rId16"/>
    <p:sldId id="334" r:id="rId17"/>
    <p:sldId id="327" r:id="rId18"/>
    <p:sldId id="336" r:id="rId19"/>
    <p:sldId id="337" r:id="rId20"/>
    <p:sldId id="338" r:id="rId21"/>
    <p:sldId id="339" r:id="rId22"/>
    <p:sldId id="335" r:id="rId23"/>
    <p:sldId id="340" r:id="rId24"/>
    <p:sldId id="342" r:id="rId25"/>
    <p:sldId id="343" r:id="rId26"/>
    <p:sldId id="341" r:id="rId27"/>
    <p:sldId id="345" r:id="rId28"/>
    <p:sldId id="344" r:id="rId29"/>
    <p:sldId id="281" r:id="rId30"/>
    <p:sldId id="282" r:id="rId31"/>
    <p:sldId id="316" r:id="rId32"/>
    <p:sldId id="346" r:id="rId33"/>
    <p:sldId id="311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370B"/>
    <a:srgbClr val="EEDDFF"/>
    <a:srgbClr val="F9F3FF"/>
    <a:srgbClr val="FFFF00"/>
    <a:srgbClr val="FF9933"/>
    <a:srgbClr val="996633"/>
    <a:srgbClr val="DCB9FF"/>
    <a:srgbClr val="C081FF"/>
    <a:srgbClr val="0000CC"/>
    <a:srgbClr val="552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147" autoAdjust="0"/>
  </p:normalViewPr>
  <p:slideViewPr>
    <p:cSldViewPr snapToGrid="0" showGuides="1">
      <p:cViewPr varScale="1">
        <p:scale>
          <a:sx n="104" d="100"/>
          <a:sy n="104" d="100"/>
        </p:scale>
        <p:origin x="792" y="108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E1F1E-00FF-4260-8010-414655F37EB7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F1D1E-A0B8-4AF5-AAD2-15B850289F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43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932E5A-8FEA-445F-A1BC-A26235876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E655D6-0B76-43AA-B104-11E937CDD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0C34EE-4FB6-4E40-921D-ECFE2E208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79153D-6FC7-42FD-BB95-F5264153E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ACE9C4-21F2-45A8-9C5E-E2C60ACC7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67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4B2C2-23D5-4D11-B015-DFCC55A4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284D2D-D8CD-495B-8C1D-4FAF811DA5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5237FA-62D6-43D2-A264-415FBFB5B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9BD82F-7FCB-4781-AC9B-C70E45479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78D109-6DCC-448A-8DE5-CE874D067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621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37CB30D-0C51-4BB1-8869-1A01C1F221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BB2B16-BCE4-4A08-8C40-E67C20AD9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53F1BA-2E04-402B-A2D8-1F0FBD624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CDADA4-2500-42C5-9F02-B9A85D550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476C39-3F89-401F-BA2F-D5B29CD1A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10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7EBB2-2A02-42B6-AB66-29B965F31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82ECAC-8283-4381-A39D-D25F54D6F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47921D-C3E1-4E39-BC72-A5246CDBE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1812E9-DD51-4737-8A4D-5D506C9F6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0BBFD5-2C02-44DE-AB73-AD7E950AA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9170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B04DF7-9CD2-4B25-9C7B-537947628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882285-8E6D-4516-9F52-E5A431154B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173A7B-6207-4104-B7B7-D0FB16955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B99795-26F3-4C7A-A19A-DD097120B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9219D7-74D5-464B-9FA6-EDFE14D88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938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D8831-1F01-4E43-92CF-A9FE7C0C9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7813AD-A128-4468-84FF-D038D92396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D9B412-0276-409C-BB32-477D31BDBE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CD1A4F-531C-42F7-BE63-F721123D0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19D7EE-88CB-4D81-BCEF-B68300FCA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04AEAD-058A-4156-B690-A11E3DC3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601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BFC63A-3BB7-4CCC-99A2-989A9A091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A100A0-E86B-446C-BEFB-2AF60E336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B747C2-ABCD-49D7-8852-C1C83F6EE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EAC069-D9F3-4D21-81E0-A938B173AC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AC71057-01FA-4CA3-A0FB-AB4F68C33B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FFC54A8-15A0-4296-A3CA-E5176441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B6ADA98-EE1E-4E8A-84A3-C687D8770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72E2136-0749-4477-87DE-2C91B041A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770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094F6-FD83-4D9D-9AF1-B29A49D70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971098-09BB-46C7-BB54-784C99BD2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EC29CC-6B4A-4CC8-B832-DFD72FE9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79729A-4312-4A62-87C9-8DF13719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351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534F6B-2EBC-4B38-A175-C5FD8A4C1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7FDFCA-5552-4DDB-AE18-0F6F7D19F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E7825D-9B48-48E6-BD1F-74940AD6F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332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A7A46-AFDD-4017-AFF6-6B07C913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532497-25EC-4603-8E5A-181125F92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F5CD26-EDCF-468B-B9A0-5A84C068BD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86E2F9-D26B-4CB5-BA54-41CD45B6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A69938-1148-4D4E-B112-6CE120337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978CDA-0714-400D-8925-96FBCCAA0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626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2E0BA-6A7B-4616-9694-DEA84377E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0C8D7CD-2696-4CFD-9402-7F688E5B4D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769F0E-F163-4370-9298-DD16E34FA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DCB92A-06CD-4959-8FD4-089DD4C43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4524C7-3E92-492B-9F52-FD7B25F36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8E4D52-84D4-4CB0-BC81-8C835CF3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08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3DD4A5-E9FA-40E4-AAE5-94E674A8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DA3E0C-7FA1-4ED4-83F5-A723F795B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A78B3E-976A-4440-ADE2-5652035AE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BEA0A1-CA33-4CB6-BBA5-D0F3FC3CE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8DBDB1-37DD-41EA-AC42-1BC42128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94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nterest.ru/" TargetMode="External"/><Relationship Id="rId2" Type="http://schemas.openxmlformats.org/officeDocument/2006/relationships/hyperlink" Target="http://www.colorsupplyyy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uigradients.com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verypixel.com/" TargetMode="External"/><Relationship Id="rId7" Type="http://schemas.openxmlformats.org/officeDocument/2006/relationships/image" Target="../media/image35.png"/><Relationship Id="rId2" Type="http://schemas.openxmlformats.org/officeDocument/2006/relationships/hyperlink" Target="http://www.unsplash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ilda.cc/free-icons/" TargetMode="External"/><Relationship Id="rId5" Type="http://schemas.openxmlformats.org/officeDocument/2006/relationships/hyperlink" Target="https://www.flaticon.com/" TargetMode="External"/><Relationship Id="rId4" Type="http://schemas.openxmlformats.org/officeDocument/2006/relationships/hyperlink" Target="http://www.freepik.com/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project/education/course/proektnaya-deyatelnost-v-shkole#razdelitel-2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66D7F9-3B13-9DDE-EF14-230941D64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4" y="1042637"/>
            <a:ext cx="4772726" cy="47727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CD7DA2-F476-4722-A0A6-E4B4E470EE21}"/>
              </a:ext>
            </a:extLst>
          </p:cNvPr>
          <p:cNvSpPr txBox="1"/>
          <p:nvPr/>
        </p:nvSpPr>
        <p:spPr>
          <a:xfrm>
            <a:off x="344129" y="5928852"/>
            <a:ext cx="370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https://ru.freepik.com</a:t>
            </a:r>
            <a:endParaRPr lang="ru-RU" sz="1400" i="1" dirty="0"/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81F49B4-A0C6-D8DE-A744-280AF7F7518B}"/>
              </a:ext>
            </a:extLst>
          </p:cNvPr>
          <p:cNvSpPr txBox="1">
            <a:spLocks/>
          </p:cNvSpPr>
          <p:nvPr/>
        </p:nvSpPr>
        <p:spPr>
          <a:xfrm>
            <a:off x="4590473" y="1958109"/>
            <a:ext cx="7426036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Примерный план публичного выступления. Презентация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1A3A0AE-E2A4-8439-1DCC-222035178662}"/>
              </a:ext>
            </a:extLst>
          </p:cNvPr>
          <p:cNvSpPr txBox="1"/>
          <p:nvPr/>
        </p:nvSpPr>
        <p:spPr>
          <a:xfrm>
            <a:off x="6786282" y="5432612"/>
            <a:ext cx="5047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Составитель: Первышина Г.Г.</a:t>
            </a:r>
          </a:p>
        </p:txBody>
      </p:sp>
    </p:spTree>
    <p:extLst>
      <p:ext uri="{BB962C8B-B14F-4D97-AF65-F5344CB8AC3E}">
        <p14:creationId xmlns:p14="http://schemas.microsoft.com/office/powerpoint/2010/main" val="121184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056F41A-60FC-8555-61DC-E5C6AE1807C8}"/>
              </a:ext>
            </a:extLst>
          </p:cNvPr>
          <p:cNvSpPr txBox="1"/>
          <p:nvPr/>
        </p:nvSpPr>
        <p:spPr>
          <a:xfrm>
            <a:off x="2563835" y="411910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Отчетная презентация -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6FD22A-4E99-0A3B-BC1D-87584F83E56E}"/>
              </a:ext>
            </a:extLst>
          </p:cNvPr>
          <p:cNvSpPr txBox="1"/>
          <p:nvPr/>
        </p:nvSpPr>
        <p:spPr>
          <a:xfrm>
            <a:off x="360218" y="1219200"/>
            <a:ext cx="11554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основная часть – результаты + формулировка стоявших задач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3863C0-A251-5CB1-7BFD-7563E91A6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4" y="2452219"/>
            <a:ext cx="1181265" cy="25816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8FA920-61D6-7EF2-FD57-9B068C474F45}"/>
              </a:ext>
            </a:extLst>
          </p:cNvPr>
          <p:cNvSpPr txBox="1"/>
          <p:nvPr/>
        </p:nvSpPr>
        <p:spPr>
          <a:xfrm>
            <a:off x="1103590" y="3059667"/>
            <a:ext cx="2569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вступление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A644C94-D67A-2384-2936-E947680F0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3392" y="2096053"/>
            <a:ext cx="447737" cy="169568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A37EAC1-DDFD-72F3-643D-485F188EE896}"/>
              </a:ext>
            </a:extLst>
          </p:cNvPr>
          <p:cNvSpPr txBox="1"/>
          <p:nvPr/>
        </p:nvSpPr>
        <p:spPr>
          <a:xfrm>
            <a:off x="3145958" y="3042626"/>
            <a:ext cx="2569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299C91-BE6C-8853-7FB1-035A5CFF997F}"/>
              </a:ext>
            </a:extLst>
          </p:cNvPr>
          <p:cNvSpPr txBox="1"/>
          <p:nvPr/>
        </p:nvSpPr>
        <p:spPr>
          <a:xfrm>
            <a:off x="5402703" y="2782668"/>
            <a:ext cx="1553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 было сделано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B3D2632-1CF4-E0E3-CC8F-DB639E4F8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0477" y="2355087"/>
            <a:ext cx="1247949" cy="168616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85392F4-12B2-8900-EB13-5878C341E2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315" y="1790988"/>
            <a:ext cx="733527" cy="373432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17418FA-C1A8-79C6-6205-531E566D0BF4}"/>
              </a:ext>
            </a:extLst>
          </p:cNvPr>
          <p:cNvSpPr txBox="1"/>
          <p:nvPr/>
        </p:nvSpPr>
        <p:spPr>
          <a:xfrm>
            <a:off x="7572218" y="2382610"/>
            <a:ext cx="2286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план дальнейших действий (опционально)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8C09165E-FB3E-A1A8-9C00-92A314402C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2903" y="1839479"/>
            <a:ext cx="2389097" cy="236038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449D5B99-04F6-D784-CD93-0EB293A354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3590" y="4209583"/>
            <a:ext cx="2683992" cy="265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42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99326D-546C-6EDB-E9CB-43874B9F07BD}"/>
              </a:ext>
            </a:extLst>
          </p:cNvPr>
          <p:cNvSpPr txBox="1"/>
          <p:nvPr/>
        </p:nvSpPr>
        <p:spPr>
          <a:xfrm>
            <a:off x="2563835" y="411910"/>
            <a:ext cx="79641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рассчитать количество слайдов? </a:t>
            </a: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BBD37A2-82BB-A39E-5EE0-9E24CA7DBA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208948"/>
              </p:ext>
            </p:extLst>
          </p:nvPr>
        </p:nvGraphicFramePr>
        <p:xfrm>
          <a:off x="166255" y="1938019"/>
          <a:ext cx="11720946" cy="3834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363">
                  <a:extLst>
                    <a:ext uri="{9D8B030D-6E8A-4147-A177-3AD203B41FA5}">
                      <a16:colId xmlns:a16="http://schemas.microsoft.com/office/drawing/2014/main" val="1455423646"/>
                    </a:ext>
                  </a:extLst>
                </a:gridCol>
                <a:gridCol w="6659418">
                  <a:extLst>
                    <a:ext uri="{9D8B030D-6E8A-4147-A177-3AD203B41FA5}">
                      <a16:colId xmlns:a16="http://schemas.microsoft.com/office/drawing/2014/main" val="1661350335"/>
                    </a:ext>
                  </a:extLst>
                </a:gridCol>
                <a:gridCol w="2937165">
                  <a:extLst>
                    <a:ext uri="{9D8B030D-6E8A-4147-A177-3AD203B41FA5}">
                      <a16:colId xmlns:a16="http://schemas.microsoft.com/office/drawing/2014/main" val="4115558767"/>
                    </a:ext>
                  </a:extLst>
                </a:gridCol>
              </a:tblGrid>
              <a:tr h="53979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Контент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Что есть на слайде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Тайминг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118360"/>
                  </a:ext>
                </a:extLst>
              </a:tr>
              <a:tr h="1030520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Легкий </a:t>
                      </a:r>
                    </a:p>
                  </a:txBody>
                  <a:tcPr anchor="ctr"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Текст, изображения и примеры</a:t>
                      </a:r>
                    </a:p>
                  </a:txBody>
                  <a:tcPr anchor="ctr"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мин = 2 слайда</a:t>
                      </a:r>
                    </a:p>
                  </a:txBody>
                  <a:tcPr anchor="ctr"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13214"/>
                  </a:ext>
                </a:extLst>
              </a:tr>
              <a:tr h="1410559"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Сложный </a:t>
                      </a:r>
                    </a:p>
                  </a:txBody>
                  <a:tcPr anchor="ctr"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Аналитика, графики, таблицы, инфографика, технические детали, скриншоты</a:t>
                      </a:r>
                    </a:p>
                  </a:txBody>
                  <a:tcPr anchor="ctr"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мин = 1 слайд</a:t>
                      </a:r>
                    </a:p>
                  </a:txBody>
                  <a:tcPr anchor="ctr"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284859"/>
                  </a:ext>
                </a:extLst>
              </a:tr>
              <a:tr h="853833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 слайд – одна мысль!</a:t>
                      </a:r>
                    </a:p>
                  </a:txBody>
                  <a:tcPr anchor="ctr">
                    <a:solidFill>
                      <a:srgbClr val="EED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5706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616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D6FAFC-B03A-46FF-B9BE-D12C8781808F}"/>
              </a:ext>
            </a:extLst>
          </p:cNvPr>
          <p:cNvSpPr txBox="1"/>
          <p:nvPr/>
        </p:nvSpPr>
        <p:spPr>
          <a:xfrm>
            <a:off x="2150448" y="441406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Цветовая палитра </a:t>
            </a:r>
          </a:p>
        </p:txBody>
      </p:sp>
      <p:sp>
        <p:nvSpPr>
          <p:cNvPr id="5" name="Shape 84">
            <a:extLst>
              <a:ext uri="{FF2B5EF4-FFF2-40B4-BE49-F238E27FC236}">
                <a16:creationId xmlns:a16="http://schemas.microsoft.com/office/drawing/2014/main" id="{DD67654A-AE7C-4223-B17C-0B711D3F3BE9}"/>
              </a:ext>
            </a:extLst>
          </p:cNvPr>
          <p:cNvSpPr txBox="1">
            <a:spLocks/>
          </p:cNvSpPr>
          <p:nvPr/>
        </p:nvSpPr>
        <p:spPr>
          <a:xfrm>
            <a:off x="769374" y="1432335"/>
            <a:ext cx="10515600" cy="4667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/>
            </a:defPPr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Не более 3-4</a:t>
            </a:r>
          </a:p>
          <a:p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1-2 акцентных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latin typeface="Arial" panose="020B0604020202020204" pitchFamily="34" charset="0"/>
              <a:ea typeface="Century Gothic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2400" dirty="0">
              <a:latin typeface="Arial" panose="020B0604020202020204" pitchFamily="34" charset="0"/>
              <a:ea typeface="Century Gothic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Сайты помощники: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Colorsuplyyy</a:t>
            </a: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— </a:t>
            </a:r>
            <a:r>
              <a:rPr lang="ru-RU" sz="2400" u="sng" dirty="0">
                <a:solidFill>
                  <a:srgbClr val="0000FF"/>
                </a:solidFill>
                <a:latin typeface="Arial" panose="020B0604020202020204" pitchFamily="34" charset="0"/>
                <a:ea typeface="Century Gothic"/>
                <a:cs typeface="Arial" panose="020B0604020202020204" pitchFamily="34" charset="0"/>
                <a:hlinkClick r:id="rId2"/>
              </a:rPr>
              <a:t>www.colorsupplyyy.com</a:t>
            </a: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Pinterest</a:t>
            </a: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— </a:t>
            </a:r>
            <a:r>
              <a:rPr lang="ru-RU" sz="2400" u="sng" dirty="0">
                <a:solidFill>
                  <a:srgbClr val="0000FF"/>
                </a:solidFill>
                <a:latin typeface="Arial" panose="020B0604020202020204" pitchFamily="34" charset="0"/>
                <a:ea typeface="Century Gothic"/>
                <a:cs typeface="Arial" panose="020B0604020202020204" pitchFamily="34" charset="0"/>
                <a:hlinkClick r:id="rId3"/>
              </a:rPr>
              <a:t>www.pinterest.ru/</a:t>
            </a: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Градиенты — </a:t>
            </a:r>
            <a:r>
              <a:rPr lang="ru-RU" sz="2400" u="sng" dirty="0">
                <a:solidFill>
                  <a:srgbClr val="0000FF"/>
                </a:solidFill>
                <a:latin typeface="Arial" panose="020B0604020202020204" pitchFamily="34" charset="0"/>
                <a:ea typeface="Century Gothic"/>
                <a:cs typeface="Arial" panose="020B0604020202020204" pitchFamily="34" charset="0"/>
                <a:hlinkClick r:id="rId4"/>
              </a:rPr>
              <a:t>www.uigradients.com/</a:t>
            </a:r>
            <a:endParaRPr lang="ru-RU" sz="2400" dirty="0">
              <a:latin typeface="Arial" panose="020B0604020202020204" pitchFamily="34" charset="0"/>
              <a:ea typeface="Century Gothic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146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40A2DDB-3882-4CA7-9658-17BB6732902E}"/>
              </a:ext>
            </a:extLst>
          </p:cNvPr>
          <p:cNvSpPr txBox="1"/>
          <p:nvPr/>
        </p:nvSpPr>
        <p:spPr>
          <a:xfrm>
            <a:off x="78658" y="226142"/>
            <a:ext cx="5663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МОНОХРОМАТИЧЕСКАЯ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используется один основной цвет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92E286-FFBB-4F9D-8B4B-DE5513A40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82" y="1926968"/>
            <a:ext cx="4181475" cy="43529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75A860-3B62-4702-BA24-75D57D37F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567" y="1926968"/>
            <a:ext cx="4317477" cy="43529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41ADBF-72B6-47A8-A95F-0546A1B55631}"/>
              </a:ext>
            </a:extLst>
          </p:cNvPr>
          <p:cNvSpPr txBox="1"/>
          <p:nvPr/>
        </p:nvSpPr>
        <p:spPr>
          <a:xfrm>
            <a:off x="6218903" y="226142"/>
            <a:ext cx="5663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АНАЛОГИЧНЫЕ ЦВЕТА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цвета, расположенные рядом друг с другом</a:t>
            </a:r>
          </a:p>
        </p:txBody>
      </p:sp>
    </p:spTree>
    <p:extLst>
      <p:ext uri="{BB962C8B-B14F-4D97-AF65-F5344CB8AC3E}">
        <p14:creationId xmlns:p14="http://schemas.microsoft.com/office/powerpoint/2010/main" val="878559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40A2DDB-3882-4CA7-9658-17BB6732902E}"/>
              </a:ext>
            </a:extLst>
          </p:cNvPr>
          <p:cNvSpPr txBox="1"/>
          <p:nvPr/>
        </p:nvSpPr>
        <p:spPr>
          <a:xfrm>
            <a:off x="78658" y="226142"/>
            <a:ext cx="5663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ТЕТРАДА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две пары контрастных цветов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41ADBF-72B6-47A8-A95F-0546A1B55631}"/>
              </a:ext>
            </a:extLst>
          </p:cNvPr>
          <p:cNvSpPr txBox="1"/>
          <p:nvPr/>
        </p:nvSpPr>
        <p:spPr>
          <a:xfrm>
            <a:off x="6218903" y="226142"/>
            <a:ext cx="5663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ТРИАДА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три одинаково удаленных цвета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B6C41D-E824-42B8-A3A8-E77C84599D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22" y="1976129"/>
            <a:ext cx="4287787" cy="418107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DA7C44-8EF9-4BAE-8519-84836F16F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243" y="1976129"/>
            <a:ext cx="40767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41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40A2DDB-3882-4CA7-9658-17BB6732902E}"/>
              </a:ext>
            </a:extLst>
          </p:cNvPr>
          <p:cNvSpPr txBox="1"/>
          <p:nvPr/>
        </p:nvSpPr>
        <p:spPr>
          <a:xfrm>
            <a:off x="78658" y="226142"/>
            <a:ext cx="56633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КОМПЛЕМЕНТАРНАЯ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контрастные цвета, расположенные друг напротив друга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41ADBF-72B6-47A8-A95F-0546A1B55631}"/>
              </a:ext>
            </a:extLst>
          </p:cNvPr>
          <p:cNvSpPr txBox="1"/>
          <p:nvPr/>
        </p:nvSpPr>
        <p:spPr>
          <a:xfrm>
            <a:off x="6218903" y="226142"/>
            <a:ext cx="5663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СПЛИТ-КОМПЛЕМЕНТАРНАЯ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смягчает контраст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19B1E6-4A7E-43A1-9533-B38B9649B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835" y="1963379"/>
            <a:ext cx="4191000" cy="4229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D09ADE8-79EA-46B8-9EAF-824869E94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951" y="1963379"/>
            <a:ext cx="4475214" cy="424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75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40A2DDB-3882-4CA7-9658-17BB6732902E}"/>
              </a:ext>
            </a:extLst>
          </p:cNvPr>
          <p:cNvSpPr txBox="1"/>
          <p:nvPr/>
        </p:nvSpPr>
        <p:spPr>
          <a:xfrm>
            <a:off x="3392129" y="203856"/>
            <a:ext cx="5663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КВАДРАТ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3D30E8-587D-48B9-9414-9F22ACCE8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147" y="1165121"/>
            <a:ext cx="5074060" cy="493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164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1FBA540-9253-4400-85EF-D51D90F7B989}"/>
              </a:ext>
            </a:extLst>
          </p:cNvPr>
          <p:cNvSpPr txBox="1"/>
          <p:nvPr/>
        </p:nvSpPr>
        <p:spPr>
          <a:xfrm>
            <a:off x="685874" y="2358698"/>
            <a:ext cx="5154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Нейтральные цвета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BFDE7-BDCB-4C87-B488-73670FEE77DC}"/>
              </a:ext>
            </a:extLst>
          </p:cNvPr>
          <p:cNvSpPr txBox="1"/>
          <p:nvPr/>
        </p:nvSpPr>
        <p:spPr>
          <a:xfrm>
            <a:off x="7521677" y="137652"/>
            <a:ext cx="3608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    ЧЁРНЫЙ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925409-D515-46EA-8043-784D183AC7A6}"/>
              </a:ext>
            </a:extLst>
          </p:cNvPr>
          <p:cNvSpPr txBox="1"/>
          <p:nvPr/>
        </p:nvSpPr>
        <p:spPr>
          <a:xfrm>
            <a:off x="6223819" y="783983"/>
            <a:ext cx="582069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самый сильный из всех нейтральных цветов, может быть и консервативным, и современным, и традиционным, и нетривиальным – все зависит от цветов, с которыми его комбинируют. </a:t>
            </a:r>
          </a:p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Черный помогает создать ощущение утонченности,</a:t>
            </a:r>
          </a:p>
          <a:p>
            <a:pPr algn="ctr"/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премиальности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и загадочности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A5BAB60-5E51-40D0-88DF-D82CD6BD8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995" y="3454922"/>
            <a:ext cx="4459238" cy="326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1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708D03-E87C-41BE-BC3D-C843811FF587}"/>
              </a:ext>
            </a:extLst>
          </p:cNvPr>
          <p:cNvSpPr txBox="1"/>
          <p:nvPr/>
        </p:nvSpPr>
        <p:spPr>
          <a:xfrm>
            <a:off x="42145" y="28069"/>
            <a:ext cx="6053855" cy="73558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БЕЛЫЙ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несет чистоту и простоту, очень популярен в минималистичных дизайнах, хорошо работает в сочетании с почти любым цветом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C98368E-4250-41B1-B5F4-07F80DABD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46" y="2521820"/>
            <a:ext cx="5191856" cy="39084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535684-B372-4098-BF68-85351F06F15D}"/>
              </a:ext>
            </a:extLst>
          </p:cNvPr>
          <p:cNvSpPr txBox="1"/>
          <p:nvPr/>
        </p:nvSpPr>
        <p:spPr>
          <a:xfrm>
            <a:off x="6233652" y="28069"/>
            <a:ext cx="56535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СЕРЫЙ</a:t>
            </a:r>
          </a:p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используют в дизайнах, где ключевую роль играют формальность и профессионализм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5363F0-C091-44CF-99CB-F359B6771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039" y="2521821"/>
            <a:ext cx="5227215" cy="3957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159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B535684-B372-4098-BF68-85351F06F15D}"/>
              </a:ext>
            </a:extLst>
          </p:cNvPr>
          <p:cNvSpPr txBox="1"/>
          <p:nvPr/>
        </p:nvSpPr>
        <p:spPr>
          <a:xfrm>
            <a:off x="2507226" y="167149"/>
            <a:ext cx="75020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9966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КОРИЧНЕВЫЙ</a:t>
            </a:r>
          </a:p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означает надежность, постоянство,  приземленность, несет ощущение тепла и целостности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DA5175-E670-4D30-B359-EC410B352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226" y="2106484"/>
            <a:ext cx="8069058" cy="458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76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B58D6DF-82B4-2DB7-BB1D-BD99740922C7}"/>
              </a:ext>
            </a:extLst>
          </p:cNvPr>
          <p:cNvSpPr txBox="1"/>
          <p:nvPr/>
        </p:nvSpPr>
        <p:spPr>
          <a:xfrm>
            <a:off x="600364" y="4368801"/>
            <a:ext cx="114161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показать: 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какие задачи решает проект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исследование и какую пользу он принесет,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каких результатов мы уже достигли и к каким хотим прийти в ближайшее время.</a:t>
            </a:r>
          </a:p>
          <a:p>
            <a:pPr marL="285750" indent="-285750">
              <a:buFontTx/>
              <a:buChar char="-"/>
            </a:pPr>
            <a:endParaRPr lang="ru-RU" dirty="0"/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28653B-C3B0-8CC9-8A7E-42A45473F8DB}"/>
              </a:ext>
            </a:extLst>
          </p:cNvPr>
          <p:cNvSpPr txBox="1"/>
          <p:nvPr/>
        </p:nvSpPr>
        <p:spPr>
          <a:xfrm>
            <a:off x="2113935" y="531983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763E30-A0CC-EA78-1F39-82E8F9099A2C}"/>
              </a:ext>
            </a:extLst>
          </p:cNvPr>
          <p:cNvSpPr txBox="1"/>
          <p:nvPr/>
        </p:nvSpPr>
        <p:spPr>
          <a:xfrm>
            <a:off x="600364" y="1799489"/>
            <a:ext cx="114161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 я хочу донести до своих слушателей?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Какие эмоции или какую реакцию я хочу вызвать у них?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 должно измениться после моего выступления?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 должен сделать зритель после просмотра презентации?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 я могу понять или измерить, что я достиг цели презентации?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1FBA540-9253-4400-85EF-D51D90F7B989}"/>
              </a:ext>
            </a:extLst>
          </p:cNvPr>
          <p:cNvSpPr txBox="1"/>
          <p:nvPr/>
        </p:nvSpPr>
        <p:spPr>
          <a:xfrm>
            <a:off x="685874" y="2358698"/>
            <a:ext cx="5154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цвета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BFDE7-BDCB-4C87-B488-73670FEE77DC}"/>
              </a:ext>
            </a:extLst>
          </p:cNvPr>
          <p:cNvSpPr txBox="1"/>
          <p:nvPr/>
        </p:nvSpPr>
        <p:spPr>
          <a:xfrm>
            <a:off x="7521677" y="137652"/>
            <a:ext cx="3608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КРАСНЫЙ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925409-D515-46EA-8043-784D183AC7A6}"/>
              </a:ext>
            </a:extLst>
          </p:cNvPr>
          <p:cNvSpPr txBox="1"/>
          <p:nvPr/>
        </p:nvSpPr>
        <p:spPr>
          <a:xfrm>
            <a:off x="6223819" y="783983"/>
            <a:ext cx="58206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служит мощным акцентом, может быть разным: светлые оттенки выглядят энергично, а темные – мощно и элегантно. </a:t>
            </a:r>
          </a:p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НО использование в дизайне</a:t>
            </a:r>
          </a:p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слишком много красного может оказать на пользователей подавляющий эффект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D2EC67-B765-4ED9-B330-7DE92811D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554" y="2722975"/>
            <a:ext cx="522922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49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F708D03-E87C-41BE-BC3D-C843811FF587}"/>
              </a:ext>
            </a:extLst>
          </p:cNvPr>
          <p:cNvSpPr txBox="1"/>
          <p:nvPr/>
        </p:nvSpPr>
        <p:spPr>
          <a:xfrm>
            <a:off x="42145" y="28069"/>
            <a:ext cx="6053855" cy="692497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ЖЕЛТЫЙ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привнести в дизайн ощущение счастья и радости, светло-желтый дает ощущение спокойствия, темно-желтые и золотистые оттенки</a:t>
            </a:r>
          </a:p>
          <a:p>
            <a:pPr algn="ctr"/>
            <a:r>
              <a:rPr lang="ru-RU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ассоциируются со стариной и могут придать ощущение постоянства и стабильности</a:t>
            </a: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535684-B372-4098-BF68-85351F06F15D}"/>
              </a:ext>
            </a:extLst>
          </p:cNvPr>
          <p:cNvSpPr txBox="1"/>
          <p:nvPr/>
        </p:nvSpPr>
        <p:spPr>
          <a:xfrm>
            <a:off x="6233652" y="28069"/>
            <a:ext cx="565354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СИНИЙ</a:t>
            </a:r>
          </a:p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используется для отражения спокойствия и ответственности: светло-голубой расслабляет</a:t>
            </a:r>
          </a:p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успокаивает, насыщенный синий освежает и заряжает энергией, темно-синие оттенки отражают силу и надежность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4CBC0B-A80B-42BE-B8F2-E809EF7D8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95" y="3490555"/>
            <a:ext cx="4124325" cy="31432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0F42E58-52E6-4C46-8425-978A3BF239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7991" y="3490555"/>
            <a:ext cx="5439209" cy="273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334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1FBA540-9253-4400-85EF-D51D90F7B989}"/>
              </a:ext>
            </a:extLst>
          </p:cNvPr>
          <p:cNvSpPr txBox="1"/>
          <p:nvPr/>
        </p:nvSpPr>
        <p:spPr>
          <a:xfrm>
            <a:off x="685874" y="2358698"/>
            <a:ext cx="5154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Второстепенные цвета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BB4780-194A-457A-BFEF-9881268040BD}"/>
              </a:ext>
            </a:extLst>
          </p:cNvPr>
          <p:cNvSpPr txBox="1"/>
          <p:nvPr/>
        </p:nvSpPr>
        <p:spPr>
          <a:xfrm>
            <a:off x="7236541" y="137652"/>
            <a:ext cx="3893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sz="36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ОРАНЖЕВЫЙ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2157B5-CF1D-4C62-9E82-97BCBA93E278}"/>
              </a:ext>
            </a:extLst>
          </p:cNvPr>
          <p:cNvSpPr txBox="1"/>
          <p:nvPr/>
        </p:nvSpPr>
        <p:spPr>
          <a:xfrm>
            <a:off x="6223819" y="783983"/>
            <a:ext cx="58206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ассоциируется с движением, здоровьем и жизненной силой, привлекает внимание, но не подавляет. Его часто считают более дружелюбным и менее вызывающим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9F29EF2-EF2E-4757-A822-20A29CFA0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241" y="2532574"/>
            <a:ext cx="5343987" cy="368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559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B535684-B372-4098-BF68-85351F06F15D}"/>
              </a:ext>
            </a:extLst>
          </p:cNvPr>
          <p:cNvSpPr txBox="1"/>
          <p:nvPr/>
        </p:nvSpPr>
        <p:spPr>
          <a:xfrm>
            <a:off x="6376220" y="28069"/>
            <a:ext cx="56535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ФИОЛЕТОВЫЙ</a:t>
            </a:r>
          </a:p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ассоциируется с творчеством и фантазией: темно-фиолетовые цвета</a:t>
            </a:r>
          </a:p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создают ощущение богатства и роскоши, светло-фиолетовый выглядит мягко и романтично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FACEB3-FA5C-4043-BCB9-45DA34DCC58B}"/>
              </a:ext>
            </a:extLst>
          </p:cNvPr>
          <p:cNvSpPr txBox="1"/>
          <p:nvPr/>
        </p:nvSpPr>
        <p:spPr>
          <a:xfrm>
            <a:off x="162232" y="121475"/>
            <a:ext cx="56535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ЗЕЛЕНЫЙ</a:t>
            </a:r>
          </a:p>
          <a:p>
            <a:pPr algn="ctr"/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Отражает новые начинания и рост, обновление и изобилие, создает ощущение стабильности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4DA14E-B1A9-4F5D-8C95-0C51A2ACD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44" y="2582846"/>
            <a:ext cx="5292418" cy="39571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DF97B4-DEEB-4FF8-B1F1-A808D1EC5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838" y="2582846"/>
            <a:ext cx="5292418" cy="394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45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D6FAFC-B03A-46FF-B9BE-D12C8781808F}"/>
              </a:ext>
            </a:extLst>
          </p:cNvPr>
          <p:cNvSpPr txBox="1"/>
          <p:nvPr/>
        </p:nvSpPr>
        <p:spPr>
          <a:xfrm>
            <a:off x="2150448" y="441406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Шрифты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DB49DE0A-217E-4587-9C9E-338548FD1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071395"/>
              </p:ext>
            </p:extLst>
          </p:nvPr>
        </p:nvGraphicFramePr>
        <p:xfrm>
          <a:off x="501445" y="1387986"/>
          <a:ext cx="11338232" cy="4852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652">
                  <a:extLst>
                    <a:ext uri="{9D8B030D-6E8A-4147-A177-3AD203B41FA5}">
                      <a16:colId xmlns:a16="http://schemas.microsoft.com/office/drawing/2014/main" val="4262346861"/>
                    </a:ext>
                  </a:extLst>
                </a:gridCol>
                <a:gridCol w="4188542">
                  <a:extLst>
                    <a:ext uri="{9D8B030D-6E8A-4147-A177-3AD203B41FA5}">
                      <a16:colId xmlns:a16="http://schemas.microsoft.com/office/drawing/2014/main" val="3161315933"/>
                    </a:ext>
                  </a:extLst>
                </a:gridCol>
                <a:gridCol w="3964038">
                  <a:extLst>
                    <a:ext uri="{9D8B030D-6E8A-4147-A177-3AD203B41FA5}">
                      <a16:colId xmlns:a16="http://schemas.microsoft.com/office/drawing/2014/main" val="3282211601"/>
                    </a:ext>
                  </a:extLst>
                </a:gridCol>
              </a:tblGrid>
              <a:tr h="58829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Шрифт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Примеры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1303872"/>
                  </a:ext>
                </a:extLst>
              </a:tr>
              <a:tr h="943569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Arial</a:t>
                      </a:r>
                      <a:endParaRPr lang="ru-RU" sz="3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Arial Black" panose="020B0A04020102020204" pitchFamily="34" charset="0"/>
                          <a:cs typeface="Arial" panose="020B0604020202020204" pitchFamily="34" charset="0"/>
                        </a:rPr>
                        <a:t>Arial Black</a:t>
                      </a:r>
                      <a:endParaRPr lang="ru-RU" sz="3600" dirty="0">
                        <a:latin typeface="Arial Black" panose="020B0A040201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Arial Rounded MT Bold" panose="020F0704030504030204" pitchFamily="34" charset="0"/>
                          <a:cs typeface="Arial" panose="020B0604020202020204" pitchFamily="34" charset="0"/>
                        </a:rPr>
                        <a:t>Arial Rounded MT Bold</a:t>
                      </a:r>
                      <a:endParaRPr lang="ru-RU" sz="3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405372"/>
                  </a:ext>
                </a:extLst>
              </a:tr>
              <a:tr h="943569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Times New Roman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Times New Roman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Times New Roman</a:t>
                      </a:r>
                    </a:p>
                    <a:p>
                      <a:endParaRPr lang="ru-RU" sz="36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662425"/>
                  </a:ext>
                </a:extLst>
              </a:tr>
              <a:tr h="943569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Verdana</a:t>
                      </a:r>
                      <a:endParaRPr lang="ru-RU" sz="3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i="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Verdana</a:t>
                      </a:r>
                      <a:endParaRPr lang="ru-RU" sz="3600" b="1" i="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i="1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Verdana</a:t>
                      </a:r>
                      <a:endParaRPr lang="ru-RU" sz="3600" i="1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37015"/>
                  </a:ext>
                </a:extLst>
              </a:tr>
              <a:tr h="943570">
                <a:tc>
                  <a:txBody>
                    <a:bodyPr/>
                    <a:lstStyle/>
                    <a:p>
                      <a:r>
                        <a:rPr lang="en-US" sz="3600" dirty="0">
                          <a:latin typeface="Georgia" panose="02040502050405020303" pitchFamily="18" charset="0"/>
                        </a:rPr>
                        <a:t>Georgia</a:t>
                      </a:r>
                      <a:endParaRPr lang="ru-RU" sz="3600" dirty="0">
                        <a:latin typeface="Georgia" panose="02040502050405020303" pitchFamily="18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b="1" dirty="0">
                          <a:latin typeface="Georgia" panose="02040502050405020303" pitchFamily="18" charset="0"/>
                        </a:rPr>
                        <a:t>Georgia</a:t>
                      </a:r>
                      <a:endParaRPr lang="ru-RU" sz="3600" b="1" dirty="0">
                        <a:latin typeface="Georgia" panose="02040502050405020303" pitchFamily="18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600" i="1" dirty="0">
                          <a:latin typeface="Georgia" panose="02040502050405020303" pitchFamily="18" charset="0"/>
                        </a:rPr>
                        <a:t>Georgia</a:t>
                      </a:r>
                      <a:endParaRPr lang="ru-RU" sz="3600" i="1" dirty="0">
                        <a:latin typeface="Georgia" panose="02040502050405020303" pitchFamily="18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725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99816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D6FAFC-B03A-46FF-B9BE-D12C8781808F}"/>
              </a:ext>
            </a:extLst>
          </p:cNvPr>
          <p:cNvSpPr txBox="1"/>
          <p:nvPr/>
        </p:nvSpPr>
        <p:spPr>
          <a:xfrm>
            <a:off x="2150448" y="338504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шрифта 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DB49DE0A-217E-4587-9C9E-338548FD1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078351"/>
              </p:ext>
            </p:extLst>
          </p:nvPr>
        </p:nvGraphicFramePr>
        <p:xfrm>
          <a:off x="463397" y="1417483"/>
          <a:ext cx="11338232" cy="3744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652">
                  <a:extLst>
                    <a:ext uri="{9D8B030D-6E8A-4147-A177-3AD203B41FA5}">
                      <a16:colId xmlns:a16="http://schemas.microsoft.com/office/drawing/2014/main" val="4262346861"/>
                    </a:ext>
                  </a:extLst>
                </a:gridCol>
                <a:gridCol w="8152580">
                  <a:extLst>
                    <a:ext uri="{9D8B030D-6E8A-4147-A177-3AD203B41FA5}">
                      <a16:colId xmlns:a16="http://schemas.microsoft.com/office/drawing/2014/main" val="3161315933"/>
                    </a:ext>
                  </a:extLst>
                </a:gridCol>
              </a:tblGrid>
              <a:tr h="55961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Факторы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1303872"/>
                  </a:ext>
                </a:extLst>
              </a:tr>
              <a:tr h="607932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Расстояние до зрителя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Чем дальше – тем шрифт больше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5405372"/>
                  </a:ext>
                </a:extLst>
              </a:tr>
              <a:tr h="673401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Формат презентации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Чем больше необходимого текста на слайдах, тем меньше шрифт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4662425"/>
                  </a:ext>
                </a:extLst>
              </a:tr>
              <a:tr h="956791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Аудитория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Заинтересована – на слайды выносим больше дополнительной информации и шрифт меньше, если нет - делаем акцент на </a:t>
                      </a:r>
                      <a:r>
                        <a:rPr lang="ru-RU" sz="2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визуале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 крупной типографике</a:t>
                      </a:r>
                      <a:endParaRPr lang="ru-RU" sz="2000" b="1" i="0" dirty="0">
                        <a:latin typeface="Arial" panose="020B060402020202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737015"/>
                  </a:ext>
                </a:extLst>
              </a:tr>
              <a:tr h="897557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Время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чем больше времени на слайд – тем меньшую величину шрифта можно выбрать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72507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8E7C170-BE02-4CE4-8981-D624F31987E7}"/>
              </a:ext>
            </a:extLst>
          </p:cNvPr>
          <p:cNvSpPr txBox="1"/>
          <p:nvPr/>
        </p:nvSpPr>
        <p:spPr>
          <a:xfrm>
            <a:off x="1108229" y="5380788"/>
            <a:ext cx="10048567" cy="83099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шрифт заголовка – крупнее (~26-36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описания – мельче (~12-24 </a:t>
            </a:r>
            <a:r>
              <a:rPr lang="ru-RU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pt</a:t>
            </a:r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952674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42D3C80-ECDE-40DB-875D-A0FF542B6887}"/>
              </a:ext>
            </a:extLst>
          </p:cNvPr>
          <p:cNvSpPr txBox="1"/>
          <p:nvPr/>
        </p:nvSpPr>
        <p:spPr>
          <a:xfrm>
            <a:off x="2150448" y="338504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Шаблоны презентации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4255CB-0860-4228-85EF-4FF695998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245" y="1001105"/>
            <a:ext cx="4594122" cy="25880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A386F4A-D2CB-427A-B83C-F6684ACB5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1635" y="1001105"/>
            <a:ext cx="4594122" cy="25880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A984BF-87D2-4073-95E2-249259816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245" y="3881626"/>
            <a:ext cx="4594123" cy="25880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A15EE41-383C-4A05-86E5-4A868AD638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634" y="3881625"/>
            <a:ext cx="4594121" cy="258802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DB976E-C99B-4B6F-A963-495428FF83F4}"/>
              </a:ext>
            </a:extLst>
          </p:cNvPr>
          <p:cNvSpPr txBox="1"/>
          <p:nvPr/>
        </p:nvSpPr>
        <p:spPr>
          <a:xfrm>
            <a:off x="4601497" y="6509612"/>
            <a:ext cx="7236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Разработана студией </a:t>
            </a:r>
            <a:r>
              <a:rPr lang="en-US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Bonnie&amp;Slide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0403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42D3C80-ECDE-40DB-875D-A0FF542B6887}"/>
              </a:ext>
            </a:extLst>
          </p:cNvPr>
          <p:cNvSpPr txBox="1"/>
          <p:nvPr/>
        </p:nvSpPr>
        <p:spPr>
          <a:xfrm>
            <a:off x="471948" y="338504"/>
            <a:ext cx="116315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Инфографика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вид графики, который передает сложную для восприятия информацию (статистика, цифры, сравнения и т.д.)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DB976E-C99B-4B6F-A963-495428FF83F4}"/>
              </a:ext>
            </a:extLst>
          </p:cNvPr>
          <p:cNvSpPr txBox="1"/>
          <p:nvPr/>
        </p:nvSpPr>
        <p:spPr>
          <a:xfrm>
            <a:off x="4585242" y="6540040"/>
            <a:ext cx="7236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Разработана студией </a:t>
            </a:r>
            <a:r>
              <a:rPr lang="en-US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Bonnie&amp;Slide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482E82-A7DA-4642-82F4-C58D0FD592DC}"/>
              </a:ext>
            </a:extLst>
          </p:cNvPr>
          <p:cNvSpPr txBox="1"/>
          <p:nvPr/>
        </p:nvSpPr>
        <p:spPr>
          <a:xfrm rot="16200000">
            <a:off x="-285135" y="2441057"/>
            <a:ext cx="1710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временная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368518-7F7C-4908-94EB-476717D14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589" y="1959454"/>
            <a:ext cx="3952876" cy="22240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33B5A3-E056-4867-83E7-0E4A805F5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589" y="4295408"/>
            <a:ext cx="3989389" cy="22446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6F9C71-B86D-428A-B2DD-93F0EFEB7F93}"/>
              </a:ext>
            </a:extLst>
          </p:cNvPr>
          <p:cNvSpPr txBox="1"/>
          <p:nvPr/>
        </p:nvSpPr>
        <p:spPr>
          <a:xfrm rot="16200000">
            <a:off x="-653637" y="5207396"/>
            <a:ext cx="2447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пространственная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6821908-6851-413A-9698-36E8101135AA}"/>
              </a:ext>
            </a:extLst>
          </p:cNvPr>
          <p:cNvSpPr txBox="1"/>
          <p:nvPr/>
        </p:nvSpPr>
        <p:spPr>
          <a:xfrm rot="16200000">
            <a:off x="5950671" y="2715332"/>
            <a:ext cx="18533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абстрактная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CF5BB4-0E26-4378-AEC2-A442EC88F7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8707" y="1959454"/>
            <a:ext cx="3953934" cy="22240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DA352EF-F7CE-4FF3-8DD0-C5E43C3CD4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8707" y="4315952"/>
            <a:ext cx="3952876" cy="22240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CB6A3FF-7032-4189-850B-39E64D7BACC6}"/>
              </a:ext>
            </a:extLst>
          </p:cNvPr>
          <p:cNvSpPr txBox="1"/>
          <p:nvPr/>
        </p:nvSpPr>
        <p:spPr>
          <a:xfrm rot="16200000">
            <a:off x="5662683" y="5093196"/>
            <a:ext cx="24478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количественная</a:t>
            </a:r>
          </a:p>
        </p:txBody>
      </p:sp>
    </p:spTree>
    <p:extLst>
      <p:ext uri="{BB962C8B-B14F-4D97-AF65-F5344CB8AC3E}">
        <p14:creationId xmlns:p14="http://schemas.microsoft.com/office/powerpoint/2010/main" val="3711809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51F3FC-77FC-45D8-9C30-4267E5115517}"/>
              </a:ext>
            </a:extLst>
          </p:cNvPr>
          <p:cNvSpPr txBox="1"/>
          <p:nvPr/>
        </p:nvSpPr>
        <p:spPr>
          <a:xfrm>
            <a:off x="1821068" y="432620"/>
            <a:ext cx="8622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77370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Фотографии, картинки, иконки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B0267F-5174-41E0-BD5F-940ECA0B1035}"/>
              </a:ext>
            </a:extLst>
          </p:cNvPr>
          <p:cNvSpPr txBox="1"/>
          <p:nvPr/>
        </p:nvSpPr>
        <p:spPr>
          <a:xfrm>
            <a:off x="6132513" y="1769806"/>
            <a:ext cx="58993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Unsplash</a:t>
            </a:r>
            <a:r>
              <a:rPr lang="en-US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— </a:t>
            </a:r>
            <a:r>
              <a:rPr lang="en-US" sz="2400" u="sng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www.unsplash.com</a:t>
            </a:r>
            <a:r>
              <a:rPr lang="en-US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EveryPixel</a:t>
            </a:r>
            <a:r>
              <a:rPr lang="en-US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— </a:t>
            </a:r>
            <a:r>
              <a:rPr lang="en-US" sz="2400" u="sng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www.everypixel.com</a:t>
            </a:r>
            <a:r>
              <a:rPr lang="en-US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Freepik</a:t>
            </a:r>
            <a:r>
              <a:rPr lang="en-US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— </a:t>
            </a:r>
            <a:r>
              <a:rPr lang="en-US" sz="2400" u="sng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www.freepik.com</a:t>
            </a:r>
            <a:r>
              <a:rPr lang="en-US" sz="2400" dirty="0">
                <a:latin typeface="Arial" panose="020B0604020202020204" pitchFamily="34" charset="0"/>
                <a:ea typeface="Century Gothic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Flaticon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https://www.flaticon.com/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Tilda Icons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https://tilda.cc/free-icons/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150C47-3349-4550-81D5-54022DBCC9A8}"/>
              </a:ext>
            </a:extLst>
          </p:cNvPr>
          <p:cNvSpPr txBox="1"/>
          <p:nvPr/>
        </p:nvSpPr>
        <p:spPr>
          <a:xfrm>
            <a:off x="1363868" y="5731755"/>
            <a:ext cx="1066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Правила составления презентаций -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https://bonnieandslide.com/blog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C3D642B-770E-434C-97F3-1959425616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277" y="1584857"/>
            <a:ext cx="5272702" cy="387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257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B66CBB9-6D93-87EF-7BAE-EFD7223A1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7890" y="378691"/>
            <a:ext cx="7906329" cy="6280291"/>
          </a:xfrm>
          <a:solidFill>
            <a:srgbClr val="F9F3FF"/>
          </a:solidFill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Презентация должна отражать содержание доклада и не иметь элементов, которые докладчик не планирует комментировать.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Каждый слайд должен быть четким и понятным той аудитории, 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которую рассчитан доклад.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Слайды не должны быть перегружены информацией, равно как и быть бессодержательными. Желательно использовать короткие предложения и по возможности исключить слова, усложняющие чтение или не несущие нагрузку (вводные слова, сложные термины, длинные речевые обороты и пр.).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Цвета отдельных элементов слайда и всех слайдов в целом должны сочетаться друг с другом. При необходимости воспользуйтесь таблицами сочетаемости цветов. Для фона и текста нужно использовать 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контрастные тона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, однако фон не должен быть слишком ярким, чтобы не утомлять зрителей.</a:t>
            </a:r>
          </a:p>
          <a:p>
            <a:pPr>
              <a:lnSpc>
                <a:spcPct val="120000"/>
              </a:lnSpc>
              <a:buFont typeface="+mj-lt"/>
              <a:buAutoNum type="arabicPeriod"/>
            </a:pP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Дизайн слайдов и вспомогательная информация вроде управляющих кнопок не должны отвлекать зрителей от содержания презентации. То же самое касается и эффектов анимации.</a:t>
            </a:r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F3AFA80-EF31-F43A-737B-6BB54F574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29" y="1980335"/>
            <a:ext cx="2639962" cy="26399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D73571-3F20-3C4B-513C-A4E946E41FFE}"/>
              </a:ext>
            </a:extLst>
          </p:cNvPr>
          <p:cNvSpPr txBox="1"/>
          <p:nvPr/>
        </p:nvSpPr>
        <p:spPr>
          <a:xfrm>
            <a:off x="591365" y="4974337"/>
            <a:ext cx="2812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https://ru.freepik.com</a:t>
            </a:r>
            <a:endParaRPr lang="ru-RU" sz="1400" i="1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DF799679-DEFB-5F3D-9BAC-266515684BBB}"/>
              </a:ext>
            </a:extLst>
          </p:cNvPr>
          <p:cNvSpPr txBox="1">
            <a:spLocks/>
          </p:cNvSpPr>
          <p:nvPr/>
        </p:nvSpPr>
        <p:spPr>
          <a:xfrm>
            <a:off x="-484251" y="634766"/>
            <a:ext cx="5338522" cy="11685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Презентация:</a:t>
            </a:r>
          </a:p>
        </p:txBody>
      </p:sp>
    </p:spTree>
    <p:extLst>
      <p:ext uri="{BB962C8B-B14F-4D97-AF65-F5344CB8AC3E}">
        <p14:creationId xmlns:p14="http://schemas.microsoft.com/office/powerpoint/2010/main" val="692713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5C934-B3CF-CC70-AD99-C217C27AB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9DEA84-DE37-70B5-2D63-89309ECF6AD9}"/>
              </a:ext>
            </a:extLst>
          </p:cNvPr>
          <p:cNvSpPr txBox="1"/>
          <p:nvPr/>
        </p:nvSpPr>
        <p:spPr>
          <a:xfrm>
            <a:off x="2113935" y="531983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Аудитория: кто будет смотреть?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6E568-F71F-F9F8-10E5-3452B0B1C43D}"/>
              </a:ext>
            </a:extLst>
          </p:cNvPr>
          <p:cNvSpPr txBox="1"/>
          <p:nvPr/>
        </p:nvSpPr>
        <p:spPr>
          <a:xfrm>
            <a:off x="350981" y="1555650"/>
            <a:ext cx="114900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Опишите аудиторию: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Возраст __________________________________________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Пол ______________________________________________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Должности ________________________________________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Принимает ли аудитория конечное решение ___________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Знакома ли она с Вашей сферой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продуктом?___________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 волнует Вашу аудиторию? Три проблемы: 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 нравится этой аудитории? _______________________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Какие возражения у нее могут быть? _________________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Что снимет эти возражения?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Какие вопросы задаст Вам аудитория после презентации?</a:t>
            </a:r>
          </a:p>
        </p:txBody>
      </p:sp>
    </p:spTree>
    <p:extLst>
      <p:ext uri="{BB962C8B-B14F-4D97-AF65-F5344CB8AC3E}">
        <p14:creationId xmlns:p14="http://schemas.microsoft.com/office/powerpoint/2010/main" val="5762554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5D56B3-9133-7A4B-FA7B-F25B1520ABB2}"/>
              </a:ext>
            </a:extLst>
          </p:cNvPr>
          <p:cNvSpPr txBox="1"/>
          <p:nvPr/>
        </p:nvSpPr>
        <p:spPr>
          <a:xfrm>
            <a:off x="1935337" y="298359"/>
            <a:ext cx="9900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Ошибки при создании презентации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276C6F-56A9-AAE3-F8D4-65245C6B2F61}"/>
              </a:ext>
            </a:extLst>
          </p:cNvPr>
          <p:cNvSpPr txBox="1"/>
          <p:nvPr/>
        </p:nvSpPr>
        <p:spPr>
          <a:xfrm>
            <a:off x="3177309" y="1130060"/>
            <a:ext cx="8658133" cy="5678478"/>
          </a:xfrm>
          <a:prstGeom prst="rect">
            <a:avLst/>
          </a:prstGeom>
          <a:solidFill>
            <a:srgbClr val="F9F3FF"/>
          </a:solidFill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Слайдов слишком много.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Слайды хорошо читаются на мониторе, но не видны в большой аудитории.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Слайды слишком разномастные: текст расположен на разных уровнях в разных слайдах, оформлен разными шрифтами, элементы расположены хаотично и т.д.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Презентация вызывает негативную реакцию из-за перегруженности анимационными эффектами или слишком кричащего дизайна.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Есть нарушения в содержательной составляющей: презентация слабо раскрывает материал доклада, заключения не подтверждены достоверными источниками, присутствуют орфографические и иные ошибки и т.д.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Демонстрация слайдов не совпадает с речью докладчика.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Докладчик путается в собственной презентации, листая слайды в разные стороны, или нарушает логику повествования.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3EFA57-9538-786E-0EC3-88DD3198021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6061" y="120909"/>
            <a:ext cx="1437345" cy="3549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B7BC1B-C29D-5EEB-A033-37B324837A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5" y="2294371"/>
            <a:ext cx="2639962" cy="263996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FF96F4-C454-EF7C-ED29-97207B4A499E}"/>
              </a:ext>
            </a:extLst>
          </p:cNvPr>
          <p:cNvSpPr txBox="1"/>
          <p:nvPr/>
        </p:nvSpPr>
        <p:spPr>
          <a:xfrm>
            <a:off x="121361" y="5288373"/>
            <a:ext cx="2812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https://ru.freepik.com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5912158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44EB3-6D1C-E427-3944-850F01F8D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93F71DA-5C44-AE94-0115-7F84B7B64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651188"/>
            <a:ext cx="4165600" cy="4165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A7BC153-A022-2EA7-0D06-D56447A2CA55}"/>
              </a:ext>
            </a:extLst>
          </p:cNvPr>
          <p:cNvSpPr txBox="1"/>
          <p:nvPr/>
        </p:nvSpPr>
        <p:spPr>
          <a:xfrm>
            <a:off x="4336473" y="2946400"/>
            <a:ext cx="78047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Потренируйтесь! Это придаст вам уверенности, позволит физически ощутить время выступления, скорректировать ваше поведение перед публикой.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EFB8AC-C26D-5BA0-17DF-66D987A79785}"/>
              </a:ext>
            </a:extLst>
          </p:cNvPr>
          <p:cNvSpPr txBox="1"/>
          <p:nvPr/>
        </p:nvSpPr>
        <p:spPr>
          <a:xfrm>
            <a:off x="3993537" y="1648691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выступления:</a:t>
            </a:r>
          </a:p>
        </p:txBody>
      </p:sp>
    </p:spTree>
    <p:extLst>
      <p:ext uri="{BB962C8B-B14F-4D97-AF65-F5344CB8AC3E}">
        <p14:creationId xmlns:p14="http://schemas.microsoft.com/office/powerpoint/2010/main" val="33238646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1FE64A7-7CBE-35EE-850C-FA99D8EB347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2353" y="27786"/>
            <a:ext cx="11268635" cy="9852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Список использованной литературы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6EF4C-EAA1-09E1-B86F-016EEFA0F0AE}"/>
              </a:ext>
            </a:extLst>
          </p:cNvPr>
          <p:cNvSpPr txBox="1"/>
          <p:nvPr/>
        </p:nvSpPr>
        <p:spPr>
          <a:xfrm>
            <a:off x="331694" y="1013012"/>
            <a:ext cx="1151068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Байбородова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Л.В. Использование субъектно-ориентированной технологии воспитания в проектной деятельности // Воспитание школьников. – 2017. – № 4. – С. 3–10.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Воронина Е.Н. Привлечение школьников и студентов к исследованиям окружающей среды, актуальным для фундаментальной и прикладной науки: иностранный и Российский опыт / Е.Н. Воронина, 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М.Р. </a:t>
            </a:r>
            <a:r>
              <a:rPr lang="ru-RU" sz="1400" kern="0" spc="-2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Галямова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С.Е. Седых// Исследователь/</a:t>
            </a:r>
            <a:r>
              <a:rPr lang="ru-RU" sz="1400" kern="0" spc="-2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Researche</a:t>
            </a:r>
            <a:r>
              <a:rPr lang="en-US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– 2020. – №</a:t>
            </a:r>
            <a:r>
              <a:rPr lang="en-US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– С.</a:t>
            </a:r>
            <a:r>
              <a:rPr lang="en-US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12–20.</a:t>
            </a:r>
            <a:endParaRPr lang="ru-RU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Зайнуллина Ф.К. Проектная деятельность как составляющая модернизации российского образования // Вестник </a:t>
            </a: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КазГУКИ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– 2014. – </a:t>
            </a:r>
            <a:b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№№ 4–2. – С. 77–80.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Индивидуальный проект. 10–11 классы: учеб. пособие для общеобразовательных организаций / М.В. 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Половкова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А.В. Носов, Т.В. 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Половкова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М.В. 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Майсак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– 3-е изд. – М.: Просвещение, 2021. – 159 с.</a:t>
            </a: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Кокоренко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В.Л. Проектно-исследовательская деятельность как средство педагогического сопровождения одаренных детей // Школьные технологии. – 2015. – № 2. – С. 23–27.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Леонтович А.В. Методика организации исследовательского проекта. – М.: ИД «Методист», 2014. – 52 с.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Леонтович А.В. Проблема исследовательской и проектной деятельности в новых ФГОС // Управление школой. – 2013. – № 3. – С. 4–8.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Лысиченкова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С.А. Психолого-педагогическое сопровождение проектной деятельности учащихся // Молодой ученый. – 2016. – № 16. – </a:t>
            </a:r>
            <a:b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С. 361–366.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Проектная деятельность в школе: курс / М. Монахова, З. </a:t>
            </a: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Шильникова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– М.: Яндекс Учебник, 2024 – </a:t>
            </a:r>
            <a:r>
              <a:rPr lang="en-US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URL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ru-RU" sz="14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https://yandex.ru/project/education/course/ proektnaya-deyatelnost-v-shkole#razdelitel-2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Проектная деятельность школьников. Как успешно представить свой проект и победить в конкурсе: учебно-метод. пособие / С.А. </a:t>
            </a: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Ганат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А.П. Денисов, И.Ю. Жильцова, Е.В. Масловская. – М.: НИЯУ МИФИ, 2023. – 100 с.</a:t>
            </a: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Скворцова Я.В. Индивидуальный проект. 10 (10–11) класс. Тетрадь-тренажер / Я.В. Скворцова, П.М. Скворцов. – М.: Интеллект-центр, 2022. – 112 с.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991247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C162C5-F78D-0EF9-7C4A-37C414518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7" name="Блок-схема: память с последовательным доступом 6">
            <a:extLst>
              <a:ext uri="{FF2B5EF4-FFF2-40B4-BE49-F238E27FC236}">
                <a16:creationId xmlns:a16="http://schemas.microsoft.com/office/drawing/2014/main" id="{FBE47A5B-D193-CB2E-20B7-7CA286A01AC4}"/>
              </a:ext>
            </a:extLst>
          </p:cNvPr>
          <p:cNvSpPr/>
          <p:nvPr/>
        </p:nvSpPr>
        <p:spPr>
          <a:xfrm rot="10800000">
            <a:off x="6896910" y="647406"/>
            <a:ext cx="5295089" cy="2377440"/>
          </a:xfrm>
          <a:prstGeom prst="flowChartMagneticTape">
            <a:avLst/>
          </a:prstGeom>
          <a:solidFill>
            <a:srgbClr val="DCB9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743936A-8CD3-8253-4CFA-B4FC35C788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32122" y="1173344"/>
            <a:ext cx="60246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70451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CD349F7A-86F0-1095-385F-31861052AA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053476"/>
              </p:ext>
            </p:extLst>
          </p:nvPr>
        </p:nvGraphicFramePr>
        <p:xfrm>
          <a:off x="4338707" y="2094532"/>
          <a:ext cx="7509164" cy="437092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3526">
                  <a:extLst>
                    <a:ext uri="{9D8B030D-6E8A-4147-A177-3AD203B41FA5}">
                      <a16:colId xmlns:a16="http://schemas.microsoft.com/office/drawing/2014/main" val="527966957"/>
                    </a:ext>
                  </a:extLst>
                </a:gridCol>
                <a:gridCol w="5495638">
                  <a:extLst>
                    <a:ext uri="{9D8B030D-6E8A-4147-A177-3AD203B41FA5}">
                      <a16:colId xmlns:a16="http://schemas.microsoft.com/office/drawing/2014/main" val="1862207059"/>
                    </a:ext>
                  </a:extLst>
                </a:gridCol>
              </a:tblGrid>
              <a:tr h="881984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Варианты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721067"/>
                  </a:ext>
                </a:extLst>
              </a:tr>
              <a:tr h="1065877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Приветствие 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Уважаемые члены жюри и присутствующие!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159057"/>
                  </a:ext>
                </a:extLst>
              </a:tr>
              <a:tr h="1398576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Представление 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Меня зовут ___________________. Я учащийся (-</a:t>
                      </a:r>
                      <a:r>
                        <a:rPr lang="ru-RU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щаяся</a:t>
                      </a:r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____ класса, гимназии (школы, лицея, …) № (___) города _____________».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890658"/>
                  </a:ext>
                </a:extLst>
              </a:tr>
              <a:tr h="1024484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 темы проекта</a:t>
                      </a:r>
                      <a:r>
                        <a:rPr lang="en-US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endParaRPr lang="ru-RU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исследования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«Название проекта: ________________________________».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4512925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DC1E0F-9738-EDBE-74D2-DBDA3E106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09" y="1840533"/>
            <a:ext cx="4165600" cy="4165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C92E14-AB1A-3601-044E-D9AE5EC3158C}"/>
              </a:ext>
            </a:extLst>
          </p:cNvPr>
          <p:cNvSpPr txBox="1"/>
          <p:nvPr/>
        </p:nvSpPr>
        <p:spPr>
          <a:xfrm>
            <a:off x="344129" y="5928852"/>
            <a:ext cx="370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https://ru.freepik.com</a:t>
            </a:r>
            <a:endParaRPr lang="ru-RU" sz="140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403087-93FB-700A-BCE6-0AEB210E0F21}"/>
              </a:ext>
            </a:extLst>
          </p:cNvPr>
          <p:cNvSpPr txBox="1"/>
          <p:nvPr/>
        </p:nvSpPr>
        <p:spPr>
          <a:xfrm>
            <a:off x="870605" y="86207"/>
            <a:ext cx="108595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Примерный план публичного выступления (доклада) в условиях ограниченного времени (5-7 минут)</a:t>
            </a:r>
          </a:p>
        </p:txBody>
      </p:sp>
    </p:spTree>
    <p:extLst>
      <p:ext uri="{BB962C8B-B14F-4D97-AF65-F5344CB8AC3E}">
        <p14:creationId xmlns:p14="http://schemas.microsoft.com/office/powerpoint/2010/main" val="67646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63B20B9-0288-C180-4F90-AB7C0837C3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197222"/>
              </p:ext>
            </p:extLst>
          </p:nvPr>
        </p:nvGraphicFramePr>
        <p:xfrm>
          <a:off x="2059708" y="1050824"/>
          <a:ext cx="9735127" cy="4211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863274">
                  <a:extLst>
                    <a:ext uri="{9D8B030D-6E8A-4147-A177-3AD203B41FA5}">
                      <a16:colId xmlns:a16="http://schemas.microsoft.com/office/drawing/2014/main" val="527966957"/>
                    </a:ext>
                  </a:extLst>
                </a:gridCol>
                <a:gridCol w="6871853">
                  <a:extLst>
                    <a:ext uri="{9D8B030D-6E8A-4147-A177-3AD203B41FA5}">
                      <a16:colId xmlns:a16="http://schemas.microsoft.com/office/drawing/2014/main" val="1862207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Варианты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6721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Актуальность проекта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«Актуальность и выбор темы проекта определены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следующими факторами: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во-первых, ___________________,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во-вторых, __________________,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третьих, _________________…».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2338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Кратко о поставленной</a:t>
                      </a:r>
                    </a:p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цели исследования и</a:t>
                      </a:r>
                    </a:p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способах ее достижения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 моего проекта - ___________________.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Основные задачи проекта представлены на слайде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825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Методы выполнения проекта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ходе проведенной работы использовались такие методы и методики исследования, как социологический опрос, наблюдение, эксперимент. Описание данных методов представлено на слайде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041631"/>
                  </a:ext>
                </a:extLst>
              </a:tr>
            </a:tbl>
          </a:graphicData>
        </a:graphic>
      </p:graphicFrame>
      <p:sp>
        <p:nvSpPr>
          <p:cNvPr id="5" name="Левая фигурная скобка 4">
            <a:extLst>
              <a:ext uri="{FF2B5EF4-FFF2-40B4-BE49-F238E27FC236}">
                <a16:creationId xmlns:a16="http://schemas.microsoft.com/office/drawing/2014/main" id="{91649199-16B0-A961-4582-0700F949DCCA}"/>
              </a:ext>
            </a:extLst>
          </p:cNvPr>
          <p:cNvSpPr/>
          <p:nvPr/>
        </p:nvSpPr>
        <p:spPr>
          <a:xfrm>
            <a:off x="988291" y="1050824"/>
            <a:ext cx="849745" cy="4211320"/>
          </a:xfrm>
          <a:prstGeom prst="leftBrac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EAD6D1-862C-AB0A-9F6A-50D1C97FC166}"/>
              </a:ext>
            </a:extLst>
          </p:cNvPr>
          <p:cNvSpPr txBox="1"/>
          <p:nvPr/>
        </p:nvSpPr>
        <p:spPr>
          <a:xfrm rot="16200000">
            <a:off x="-1246909" y="2558473"/>
            <a:ext cx="3362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</a:p>
        </p:txBody>
      </p:sp>
    </p:spTree>
    <p:extLst>
      <p:ext uri="{BB962C8B-B14F-4D97-AF65-F5344CB8AC3E}">
        <p14:creationId xmlns:p14="http://schemas.microsoft.com/office/powerpoint/2010/main" val="1499555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58A13BA-60E9-35BA-A281-807EADD0AA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618173"/>
              </p:ext>
            </p:extLst>
          </p:nvPr>
        </p:nvGraphicFramePr>
        <p:xfrm>
          <a:off x="2503055" y="1049020"/>
          <a:ext cx="9333824" cy="4759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23388">
                  <a:extLst>
                    <a:ext uri="{9D8B030D-6E8A-4147-A177-3AD203B41FA5}">
                      <a16:colId xmlns:a16="http://schemas.microsoft.com/office/drawing/2014/main" val="3824062258"/>
                    </a:ext>
                  </a:extLst>
                </a:gridCol>
                <a:gridCol w="7110436">
                  <a:extLst>
                    <a:ext uri="{9D8B030D-6E8A-4147-A177-3AD203B41FA5}">
                      <a16:colId xmlns:a16="http://schemas.microsoft.com/office/drawing/2014/main" val="496477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Пункты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Варианты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05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Кратко о новых</a:t>
                      </a:r>
                    </a:p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результатах в ходе</a:t>
                      </a:r>
                    </a:p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проведенного исследования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«В ходе выполнения проекта получены следующие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теоретические и (или) практические результаты: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Осуществлен отбор…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Установлено 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Показано 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Выявлено 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Определены новые проблемы (задачи): ______________».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739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Выводы по результатам</a:t>
                      </a:r>
                    </a:p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проведенного исследования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«На основании выполненного проекта и полученных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результатов можно сделать следующие выводы: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___________________,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__________________,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_________________…».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574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Благодарность за</a:t>
                      </a:r>
                    </a:p>
                    <a:p>
                      <a:r>
                        <a:rPr lang="ru-RU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внимание к выступлению.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«Благодарю за проявленное внимание к моему</a:t>
                      </a:r>
                    </a:p>
                    <a:p>
                      <a:r>
                        <a:rPr lang="ru-RU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выступлению».</a:t>
                      </a:r>
                    </a:p>
                  </a:txBody>
                  <a:tcPr>
                    <a:solidFill>
                      <a:srgbClr val="EED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293804"/>
                  </a:ext>
                </a:extLst>
              </a:tr>
            </a:tbl>
          </a:graphicData>
        </a:graphic>
      </p:graphicFrame>
      <p:sp>
        <p:nvSpPr>
          <p:cNvPr id="2" name="Левая фигурная скобка 1">
            <a:extLst>
              <a:ext uri="{FF2B5EF4-FFF2-40B4-BE49-F238E27FC236}">
                <a16:creationId xmlns:a16="http://schemas.microsoft.com/office/drawing/2014/main" id="{ECA7F27C-0381-38BB-DE30-9C9A2AC7E17B}"/>
              </a:ext>
            </a:extLst>
          </p:cNvPr>
          <p:cNvSpPr/>
          <p:nvPr/>
        </p:nvSpPr>
        <p:spPr>
          <a:xfrm>
            <a:off x="1459345" y="1050824"/>
            <a:ext cx="849745" cy="2378176"/>
          </a:xfrm>
          <a:prstGeom prst="leftBrac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BD2982-6A65-C81D-CE06-1059040B2E90}"/>
              </a:ext>
            </a:extLst>
          </p:cNvPr>
          <p:cNvSpPr txBox="1"/>
          <p:nvPr/>
        </p:nvSpPr>
        <p:spPr>
          <a:xfrm rot="16200000">
            <a:off x="-918820" y="1764240"/>
            <a:ext cx="33620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часть</a:t>
            </a:r>
          </a:p>
        </p:txBody>
      </p:sp>
    </p:spTree>
    <p:extLst>
      <p:ext uri="{BB962C8B-B14F-4D97-AF65-F5344CB8AC3E}">
        <p14:creationId xmlns:p14="http://schemas.microsoft.com/office/powerpoint/2010/main" val="3430437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82248E-2A8B-B7D3-C4AD-5580D00BA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651188"/>
            <a:ext cx="4165600" cy="4165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476E48-129A-B78B-85C4-70382606E5C8}"/>
              </a:ext>
            </a:extLst>
          </p:cNvPr>
          <p:cNvSpPr txBox="1"/>
          <p:nvPr/>
        </p:nvSpPr>
        <p:spPr>
          <a:xfrm>
            <a:off x="4405746" y="1905506"/>
            <a:ext cx="7624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Следить за таймингом (5-7 минут).</a:t>
            </a:r>
          </a:p>
          <a:p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Если не уложились в допустимое время – могут остановить  и вы не успеете сказать о самом главном, не успеете логично закончить выступление.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 Жестикуляция, артикуляция, темп и громкость вашей речи, умение взаимодействовать с публикой.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DB5A31-191D-C185-2DC0-99713ADE53E0}"/>
              </a:ext>
            </a:extLst>
          </p:cNvPr>
          <p:cNvSpPr txBox="1"/>
          <p:nvPr/>
        </p:nvSpPr>
        <p:spPr>
          <a:xfrm>
            <a:off x="3470532" y="394881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Устный доклад</a:t>
            </a:r>
          </a:p>
        </p:txBody>
      </p:sp>
    </p:spTree>
    <p:extLst>
      <p:ext uri="{BB962C8B-B14F-4D97-AF65-F5344CB8AC3E}">
        <p14:creationId xmlns:p14="http://schemas.microsoft.com/office/powerpoint/2010/main" val="4150554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4375F-F62C-37AF-9376-9D53A0C36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3F1BE2-5E5D-DDA9-E404-FB1FCC726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651188"/>
            <a:ext cx="4165600" cy="4165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808D06-694B-7FF9-BCF9-13617F97A323}"/>
              </a:ext>
            </a:extLst>
          </p:cNvPr>
          <p:cNvSpPr txBox="1"/>
          <p:nvPr/>
        </p:nvSpPr>
        <p:spPr>
          <a:xfrm>
            <a:off x="4336473" y="1694137"/>
            <a:ext cx="780472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проверьте, открывается ли ваша презентация?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остарайтесь говорить, избегая чрезмерного количества сложноподчиненных предложений и причастных оборотов;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труктурируйте свою речь: используйте слова-связки, обозначьте главные тезисы своего доклада по порядку и пр.;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 злоупотребляйте узкоспециальными терминами, особенно если вас слушает аудитория с разным уровнем знаний и с разной областью научных интересов.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dirty="0"/>
            </a:br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09AD2B-F2F6-F3F8-5433-52CB5E68299C}"/>
              </a:ext>
            </a:extLst>
          </p:cNvPr>
          <p:cNvSpPr txBox="1"/>
          <p:nvPr/>
        </p:nvSpPr>
        <p:spPr>
          <a:xfrm>
            <a:off x="3470532" y="394881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процессе выступления</a:t>
            </a:r>
          </a:p>
        </p:txBody>
      </p:sp>
    </p:spTree>
    <p:extLst>
      <p:ext uri="{BB962C8B-B14F-4D97-AF65-F5344CB8AC3E}">
        <p14:creationId xmlns:p14="http://schemas.microsoft.com/office/powerpoint/2010/main" val="1859652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A61D7-0103-B683-B2C4-A829F5AF3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D4636ED-0F95-D02E-54E5-165F8A5000AE}"/>
              </a:ext>
            </a:extLst>
          </p:cNvPr>
          <p:cNvSpPr txBox="1"/>
          <p:nvPr/>
        </p:nvSpPr>
        <p:spPr>
          <a:xfrm>
            <a:off x="4549653" y="633583"/>
            <a:ext cx="7964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25FCB3-A945-6DB6-D5C0-506916A22FD5}"/>
              </a:ext>
            </a:extLst>
          </p:cNvPr>
          <p:cNvSpPr txBox="1"/>
          <p:nvPr/>
        </p:nvSpPr>
        <p:spPr>
          <a:xfrm>
            <a:off x="842892" y="4755834"/>
            <a:ext cx="370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/>
              <a:t>https://ru.freepik.com</a:t>
            </a:r>
            <a:endParaRPr lang="ru-RU" sz="1400" i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33C084-DCC1-5B16-7282-4A92A0BAF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29" y="2453557"/>
            <a:ext cx="4887480" cy="19508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E089DB-64BC-E006-CECD-5E5E5AFA46CB}"/>
              </a:ext>
            </a:extLst>
          </p:cNvPr>
          <p:cNvSpPr txBox="1"/>
          <p:nvPr/>
        </p:nvSpPr>
        <p:spPr>
          <a:xfrm>
            <a:off x="5486401" y="1635208"/>
            <a:ext cx="64723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 визуализации информации</a:t>
            </a: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(не документ для чтения!!!)</a:t>
            </a:r>
          </a:p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1D0149-8AC6-BF39-DDA3-01522ACA3E87}"/>
              </a:ext>
            </a:extLst>
          </p:cNvPr>
          <p:cNvSpPr txBox="1"/>
          <p:nvPr/>
        </p:nvSpPr>
        <p:spPr>
          <a:xfrm>
            <a:off x="5643419" y="3154218"/>
            <a:ext cx="631528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Приветствие</a:t>
            </a:r>
          </a:p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Проблема</a:t>
            </a:r>
          </a:p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Решение</a:t>
            </a:r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CAC47294-4C3D-D3EB-8EDE-6A92A280377A}"/>
              </a:ext>
            </a:extLst>
          </p:cNvPr>
          <p:cNvSpPr/>
          <p:nvPr/>
        </p:nvSpPr>
        <p:spPr>
          <a:xfrm>
            <a:off x="8654994" y="3627200"/>
            <a:ext cx="292137" cy="951346"/>
          </a:xfrm>
          <a:prstGeom prst="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551B264A-C484-635B-5206-68BA6BFF60F3}"/>
              </a:ext>
            </a:extLst>
          </p:cNvPr>
          <p:cNvSpPr/>
          <p:nvPr/>
        </p:nvSpPr>
        <p:spPr>
          <a:xfrm>
            <a:off x="8654993" y="5134511"/>
            <a:ext cx="292137" cy="951346"/>
          </a:xfrm>
          <a:prstGeom prst="down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999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7049</TotalTime>
  <Words>1815</Words>
  <Application>Microsoft Office PowerPoint</Application>
  <PresentationFormat>Широкоэкранный</PresentationFormat>
  <Paragraphs>266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3" baseType="lpstr">
      <vt:lpstr>Arial</vt:lpstr>
      <vt:lpstr>Arial Black</vt:lpstr>
      <vt:lpstr>Arial Rounded MT Bold</vt:lpstr>
      <vt:lpstr>Calibri</vt:lpstr>
      <vt:lpstr>Calibri Light</vt:lpstr>
      <vt:lpstr>Georgia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использованной литературы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Первышина Галина Григорьевна</cp:lastModifiedBy>
  <cp:revision>123</cp:revision>
  <dcterms:created xsi:type="dcterms:W3CDTF">2024-09-06T06:18:22Z</dcterms:created>
  <dcterms:modified xsi:type="dcterms:W3CDTF">2024-11-27T10:12:12Z</dcterms:modified>
</cp:coreProperties>
</file>